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60" r:id="rId5"/>
    <p:sldId id="262" r:id="rId6"/>
    <p:sldId id="261" r:id="rId7"/>
    <p:sldId id="490" r:id="rId8"/>
    <p:sldId id="491" r:id="rId9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  <a:srgbClr val="FF8869"/>
    <a:srgbClr val="C4D4A2"/>
    <a:srgbClr val="008000"/>
    <a:srgbClr val="660066"/>
    <a:srgbClr val="0000FF"/>
    <a:srgbClr val="E6E6E6"/>
    <a:srgbClr val="7A81FF"/>
    <a:srgbClr val="8064A2"/>
    <a:srgbClr val="E2F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2" autoAdjust="0"/>
    <p:restoredTop sz="99262" autoAdjust="0"/>
  </p:normalViewPr>
  <p:slideViewPr>
    <p:cSldViewPr snapToGrid="0" snapToObjects="1">
      <p:cViewPr varScale="1">
        <p:scale>
          <a:sx n="107" d="100"/>
          <a:sy n="107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0E52-E5F3-4BDE-84F2-E41EF0474025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9800-F1C6-4659-829C-EFE1273A71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02F68-811C-48BB-A2A8-69C6F0FA18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25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BDA77-2880-4B60-80E1-A4A0389AB0CD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16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DD4A-3989-1C4D-87AD-D3E030870366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9D97-D692-7C48-9CDD-081B7E52D7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2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8558-D47E-2440-AD0C-E9AA40B013FB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E100-DDE9-8E46-B540-96AEE1349C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1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E630-0DD4-2443-9B70-FA2C1A33081E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519F-F2DB-8A48-912D-56F1B000B6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67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6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48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995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52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16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22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9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2235-958A-4F4F-9296-1829506B3BD1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483C-47A1-7D4E-A82F-3EE060EFC5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4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675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29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68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15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835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30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1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847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07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3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C213-6E0B-2A41-A4D1-1D415B653B1A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97D9-B6B5-6144-BD18-0BF2453B29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99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645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314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10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8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D4B7-DBDC-6849-8D11-A2DB802CE584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2B6E-78A7-954C-A0E6-B39DD56429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2D5C-6C38-2E4A-B1B0-66570831D58D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4CBD-E3D8-2140-985F-08B11608CF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8D97-B7D5-2E49-B205-501DD05E6C6E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08AF-1709-C64D-9D56-40D6DE8D39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1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77DD-802C-2A4A-A1A0-5266C29801D8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E412-42DB-EF45-94C0-0521A4628A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3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E8D2-2057-1843-B055-B781CB4B2E01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0F4C-B652-9A4E-A6FC-0374D68605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7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E4AC-60BD-7D46-BE43-E8C3A86F43B7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DC8D-4BC9-1A4B-9656-656556C188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94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26A4F7D-DA16-594C-998F-4116D15DD773}" type="datetime1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3D1AF39-FBD5-B946-9A42-695E948A97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F1AF-F06D-4FE4-B1A5-9D082EBAC4E2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C625-0A8F-4BD3-9383-163ACEA2F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1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3754FD-7FD7-41FC-9D3B-72985A8EBDA0}" type="datetimeFigureOut">
              <a:rPr lang="fr-FR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C76BD2-F55C-47BF-9353-D775D5192C46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1062" y="3511295"/>
            <a:ext cx="1395754" cy="716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25" name="ZoneTexte 20"/>
          <p:cNvSpPr txBox="1">
            <a:spLocks noChangeArrowheads="1"/>
          </p:cNvSpPr>
          <p:nvPr/>
        </p:nvSpPr>
        <p:spPr bwMode="auto">
          <a:xfrm>
            <a:off x="6270680" y="1745401"/>
            <a:ext cx="1395635" cy="2492990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200" dirty="0" err="1">
                <a:latin typeface="Verdana" charset="0"/>
                <a:cs typeface="Verdana" charset="0"/>
              </a:rPr>
              <a:t>ImHorPhen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>
              <a:defRPr/>
            </a:pPr>
            <a:endParaRPr lang="fr-FR" sz="300" b="1" dirty="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ROUSSEAU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D_Pr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(0.2) </a:t>
            </a:r>
          </a:p>
          <a:p>
            <a:pPr eaLnBrk="1" hangingPunct="1">
              <a:defRPr/>
            </a:pPr>
            <a:r>
              <a:rPr lang="fr-FR" sz="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RASTI </a:t>
            </a:r>
            <a:r>
              <a:rPr lang="fr-FR" sz="6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P_Pr</a:t>
            </a:r>
            <a:r>
              <a:rPr lang="fr-FR" sz="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UA (0.25)</a:t>
            </a:r>
          </a:p>
          <a:p>
            <a:pPr eaLnBrk="1" hangingPunct="1">
              <a:defRPr/>
            </a:pPr>
            <a:endParaRPr lang="fr-FR" sz="3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BUCK-SORLIN </a:t>
            </a:r>
            <a:r>
              <a:rPr lang="fr-FR" sz="600" dirty="0" err="1">
                <a:solidFill>
                  <a:srgbClr val="0000FF"/>
                </a:solidFill>
                <a:latin typeface="Calibri" charset="0"/>
              </a:rPr>
              <a:t>G_Pr</a:t>
            </a: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 IARA (0.25)</a:t>
            </a:r>
            <a:endParaRPr lang="fr-FR" sz="600" dirty="0">
              <a:latin typeface="Calibri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BOURBEILLON J_MC IARA (0.5) </a:t>
            </a:r>
          </a:p>
          <a:p>
            <a:pPr eaLnBrk="1" hangingPunct="1">
              <a:defRPr/>
            </a:pPr>
            <a:r>
              <a:rPr lang="fr-FR" sz="600" dirty="0">
                <a:latin typeface="Calibri" charset="0"/>
              </a:rPr>
              <a:t>SAPOUKHINA N_CR INRAE SPE (1.0)  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BELIN E_MC UA (0.1)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BOUHLEL N_ MC IARA (0.5) 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EL GHAZIRI A _ MC IARA (0.5</a:t>
            </a:r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) </a:t>
            </a:r>
          </a:p>
          <a:p>
            <a:r>
              <a:rPr lang="en-GB" sz="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GARNIER J_CDD IE INRAE (1.0)</a:t>
            </a:r>
          </a:p>
          <a:p>
            <a:r>
              <a:rPr lang="en-GB" sz="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GHARBI S_CDD IE INRAE (1.0)</a:t>
            </a:r>
            <a:endParaRPr lang="en-GB" sz="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600" i="1" dirty="0">
                <a:latin typeface="Calibri" charset="0"/>
              </a:rPr>
              <a:t>OUSSEINI-HAMZA AD_CDD  IE INRAE (1.0)</a:t>
            </a:r>
          </a:p>
          <a:p>
            <a:r>
              <a:rPr lang="fr-FR" sz="600" i="1" dirty="0">
                <a:latin typeface="Calibri" charset="0"/>
              </a:rPr>
              <a:t>KARIA O-CDD IE INRAE (1.0)</a:t>
            </a:r>
          </a:p>
          <a:p>
            <a:r>
              <a:rPr lang="fr-FR" sz="600" dirty="0">
                <a:solidFill>
                  <a:srgbClr val="0000FF"/>
                </a:solidFill>
                <a:latin typeface="Calibri" charset="0"/>
              </a:rPr>
              <a:t>SANTAGOSTINI P_AI IARA (0.5) </a:t>
            </a:r>
          </a:p>
          <a:p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JUEWONG N-PhD IA-RA (0.5)</a:t>
            </a:r>
          </a:p>
          <a:p>
            <a:endParaRPr lang="fr-FR" sz="600" dirty="0">
              <a:solidFill>
                <a:srgbClr val="0000FF"/>
              </a:solidFill>
              <a:latin typeface="Calibri" charset="0"/>
            </a:endParaRPr>
          </a:p>
          <a:p>
            <a:pPr algn="l"/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GERARD MF_IE LARIS</a:t>
            </a:r>
          </a:p>
          <a:p>
            <a:pPr algn="l"/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BRECHET </a:t>
            </a:r>
            <a:r>
              <a:rPr lang="fr-FR" sz="600" i="1" dirty="0" err="1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(1.0) LARIS</a:t>
            </a:r>
          </a:p>
          <a:p>
            <a:r>
              <a:rPr lang="fr-FR" sz="600" i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GILET </a:t>
            </a:r>
            <a:r>
              <a:rPr lang="fr-FR" sz="600" i="1" dirty="0" err="1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V_PhD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(1.0) LARIS</a:t>
            </a:r>
          </a:p>
          <a:p>
            <a:r>
              <a:rPr lang="fr-FR" sz="600" i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HAMDY </a:t>
            </a:r>
            <a:r>
              <a:rPr lang="fr-FR" sz="600" i="1" dirty="0" err="1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S_PhD</a:t>
            </a:r>
            <a:r>
              <a:rPr lang="fr-FR" sz="600" i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(1.0) LARIS</a:t>
            </a:r>
          </a:p>
          <a:p>
            <a:r>
              <a:rPr lang="fr-FR" sz="600" i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MERCIER </a:t>
            </a:r>
            <a:r>
              <a:rPr lang="fr-FR" sz="600" i="1" dirty="0" err="1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F_PhD</a:t>
            </a:r>
            <a:r>
              <a:rPr lang="fr-FR" sz="600" i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(1.0) LARIS</a:t>
            </a:r>
          </a:p>
          <a:p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METUAREA </a:t>
            </a:r>
            <a:r>
              <a:rPr lang="fr-FR" sz="600" i="1" dirty="0" err="1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H_PhD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(1.0) LARIS</a:t>
            </a:r>
          </a:p>
          <a:p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RAVE </a:t>
            </a:r>
            <a:r>
              <a:rPr lang="fr-FR" sz="600" i="1" dirty="0" err="1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S_PhD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(1.0) LARIS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20162" y="5690144"/>
            <a:ext cx="1370575" cy="986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32438" y="4647373"/>
            <a:ext cx="1345639" cy="106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13" name="ZoneTexte 3"/>
          <p:cNvSpPr txBox="1">
            <a:spLocks noChangeArrowheads="1"/>
          </p:cNvSpPr>
          <p:nvPr/>
        </p:nvSpPr>
        <p:spPr bwMode="auto">
          <a:xfrm>
            <a:off x="234950" y="-2711"/>
            <a:ext cx="8929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>
                <a:latin typeface="Verdana" charset="0"/>
                <a:cs typeface="Verdana" charset="0"/>
              </a:rPr>
              <a:t>Institut de Recherche en horticulture et Semences (IRHS) </a:t>
            </a:r>
            <a:r>
              <a:rPr lang="fr-FR" sz="1400" b="1" dirty="0">
                <a:solidFill>
                  <a:srgbClr val="660066"/>
                </a:solidFill>
                <a:latin typeface="Verdana" charset="0"/>
                <a:cs typeface="Verdana" charset="0"/>
              </a:rPr>
              <a:t>UMR 1345 </a:t>
            </a:r>
            <a:r>
              <a:rPr lang="fr-FR" sz="1400" b="1" dirty="0">
                <a:latin typeface="Verdana" charset="0"/>
                <a:cs typeface="Verdana" charset="0"/>
              </a:rPr>
              <a:t>INRAE-</a:t>
            </a:r>
            <a:r>
              <a:rPr lang="fr-FR" sz="1400" b="1" dirty="0">
                <a:solidFill>
                  <a:srgbClr val="0000FF"/>
                </a:solidFill>
                <a:latin typeface="Verdana" charset="0"/>
                <a:cs typeface="Verdana" charset="0"/>
              </a:rPr>
              <a:t>IA|RA</a:t>
            </a:r>
            <a:r>
              <a:rPr lang="fr-FR" sz="1400" b="1" dirty="0">
                <a:latin typeface="Verdana" charset="0"/>
                <a:cs typeface="Verdana" charset="0"/>
              </a:rPr>
              <a:t>-</a:t>
            </a:r>
            <a:r>
              <a:rPr lang="fr-FR" sz="1400" b="1" dirty="0">
                <a:solidFill>
                  <a:srgbClr val="008000"/>
                </a:solidFill>
                <a:latin typeface="Verdana" charset="0"/>
                <a:cs typeface="Verdana" charset="0"/>
              </a:rPr>
              <a:t>UA</a:t>
            </a:r>
          </a:p>
        </p:txBody>
      </p:sp>
      <p:sp>
        <p:nvSpPr>
          <p:cNvPr id="13315" name="ZoneTexte 4"/>
          <p:cNvSpPr txBox="1">
            <a:spLocks noChangeArrowheads="1"/>
          </p:cNvSpPr>
          <p:nvPr/>
        </p:nvSpPr>
        <p:spPr bwMode="auto">
          <a:xfrm>
            <a:off x="140234" y="258415"/>
            <a:ext cx="8914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u="sng" dirty="0">
                <a:latin typeface="Verdana" charset="0"/>
                <a:ea typeface="Verdana" charset="0"/>
                <a:cs typeface="Verdana" charset="0"/>
              </a:rPr>
              <a:t>Direction</a:t>
            </a:r>
            <a:r>
              <a:rPr lang="fr-FR" sz="1200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fr-FR" sz="8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JACQUES MA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(DU)</a:t>
            </a:r>
            <a:r>
              <a:rPr lang="fr-FR" sz="8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fr-FR" sz="8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BALZERGUE S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(DUA)</a:t>
            </a:r>
            <a:r>
              <a:rPr lang="fr-FR" sz="8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fr-FR" sz="800" dirty="0">
                <a:solidFill>
                  <a:srgbClr val="0000FF"/>
                </a:solidFill>
                <a:latin typeface="Verdana" charset="0"/>
                <a:ea typeface="Verdana" charset="0"/>
                <a:cs typeface="Verdana" charset="0"/>
              </a:rPr>
              <a:t>GEOFFRIAU E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(DUA)</a:t>
            </a:r>
            <a:r>
              <a:rPr lang="fr-FR" sz="8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fr-FR" sz="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800" dirty="0">
                <a:solidFill>
                  <a:srgbClr val="008000"/>
                </a:solidFill>
                <a:latin typeface="Verdana" charset="0"/>
                <a:ea typeface="Verdana" charset="0"/>
                <a:cs typeface="Verdana" charset="0"/>
              </a:rPr>
              <a:t>SIMONEAU P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(DUA)</a:t>
            </a:r>
            <a:r>
              <a:rPr lang="fr-FR" sz="8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fr-FR" sz="8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VANDAELE  P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(DUA)</a:t>
            </a:r>
            <a:r>
              <a:rPr lang="fr-FR" sz="800" i="1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fr-FR" sz="8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ZoneTexte 7"/>
          <p:cNvSpPr txBox="1">
            <a:spLocks noChangeArrowheads="1"/>
          </p:cNvSpPr>
          <p:nvPr/>
        </p:nvSpPr>
        <p:spPr bwMode="auto">
          <a:xfrm>
            <a:off x="73280" y="521948"/>
            <a:ext cx="1548338" cy="2354491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200" dirty="0">
                <a:latin typeface="Verdana" charset="0"/>
                <a:cs typeface="Verdana" charset="0"/>
              </a:rPr>
              <a:t>STRAGENE</a:t>
            </a:r>
          </a:p>
          <a:p>
            <a:pPr eaLnBrk="1" hangingPunct="1">
              <a:defRPr/>
            </a:pPr>
            <a:endParaRPr lang="fr-FR" sz="300" b="1" dirty="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FR" sz="600" b="1" dirty="0">
                <a:latin typeface="Calibri" charset="0"/>
              </a:rPr>
              <a:t>DEMOTES-MAINARD S_CR INRAE AES (1.0)</a:t>
            </a:r>
            <a:r>
              <a:rPr lang="fr-FR" sz="500" dirty="0">
                <a:latin typeface="Calibri" charset="0"/>
              </a:rPr>
              <a:t>)</a:t>
            </a:r>
            <a:endParaRPr lang="fr-FR" sz="3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SAKR </a:t>
            </a:r>
            <a:r>
              <a:rPr lang="fr-FR" sz="600" b="1" dirty="0" err="1">
                <a:solidFill>
                  <a:srgbClr val="0000FF"/>
                </a:solidFill>
                <a:latin typeface="Calibri" charset="0"/>
              </a:rPr>
              <a:t>S_Pr</a:t>
            </a:r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 IARA (0.5) </a:t>
            </a:r>
          </a:p>
          <a:p>
            <a:pPr eaLnBrk="1" hangingPunct="1">
              <a:defRPr/>
            </a:pPr>
            <a:endParaRPr lang="fr-FR" sz="600" dirty="0">
              <a:latin typeface="Calibri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BUCK-SORLIN </a:t>
            </a:r>
            <a:r>
              <a:rPr lang="fr-FR" sz="600" dirty="0" err="1">
                <a:solidFill>
                  <a:srgbClr val="0000FF"/>
                </a:solidFill>
                <a:latin typeface="Calibri" charset="0"/>
              </a:rPr>
              <a:t>G_Pr</a:t>
            </a: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 IARA (0.25)</a:t>
            </a:r>
            <a:endParaRPr lang="fr-FR" sz="600" dirty="0">
              <a:latin typeface="Calibri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CRESPEL L_MC IARA (0.5)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GALOPIN G_MC IARA (0.5)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GENTILHOMME J_MC UA (0.5)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TRAVIER S_MC UA (0.1) </a:t>
            </a:r>
          </a:p>
          <a:p>
            <a:pPr eaLnBrk="1" hangingPunct="1">
              <a:defRPr/>
            </a:pPr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PORCHER A_ECER UA (0.25)</a:t>
            </a:r>
          </a:p>
          <a:p>
            <a:pPr eaLnBrk="1" hangingPunct="1">
              <a:defRPr/>
            </a:pPr>
            <a:r>
              <a:rPr lang="fr-FR" sz="600" i="1" dirty="0">
                <a:latin typeface="Calibri" charset="0"/>
                <a:cs typeface="Verdana" charset="0"/>
              </a:rPr>
              <a:t>LEY-NGARDIGAL B_CR CDD INRAE (1.0)</a:t>
            </a:r>
            <a:endParaRPr lang="fr-FR" sz="600" i="1" dirty="0">
              <a:latin typeface="+mn-lt"/>
              <a:cs typeface="Verdana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OGÉ L_IE IARA (0.4) </a:t>
            </a:r>
          </a:p>
          <a:p>
            <a:pPr eaLnBrk="1" hangingPunct="1">
              <a:defRPr/>
            </a:pPr>
            <a:r>
              <a:rPr lang="fr-FR" sz="600" i="1" dirty="0">
                <a:latin typeface="Calibri" charset="0"/>
              </a:rPr>
              <a:t>GUERIN C_IR CDD INRAE (1.0)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PEREZ-GARCIA MD_AI IARA (0.5)</a:t>
            </a:r>
          </a:p>
          <a:p>
            <a:pPr eaLnBrk="1" hangingPunct="1">
              <a:defRPr/>
            </a:pPr>
            <a:r>
              <a:rPr lang="fr-FR" sz="600" dirty="0">
                <a:latin typeface="Calibri" charset="0"/>
              </a:rPr>
              <a:t>LEDROIT L_ TR INRAE AES (1.0)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CESBRON D_TR IARA (0.5)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LE BRAS C_TR IARA (0.5) 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LE BREC A_TR UA (0.5) </a:t>
            </a:r>
          </a:p>
          <a:p>
            <a:pPr eaLnBrk="1" hangingPunct="1">
              <a:defRPr/>
            </a:pP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DUBUC B_TR UA (0.5) </a:t>
            </a:r>
          </a:p>
          <a:p>
            <a:pPr eaLnBrk="1" hangingPunct="1">
              <a:defRPr/>
            </a:pPr>
            <a:r>
              <a:rPr lang="fr-FR" sz="600" i="1" cap="all" dirty="0">
                <a:solidFill>
                  <a:srgbClr val="660066"/>
                </a:solidFill>
                <a:latin typeface="+mn-lt"/>
                <a:cs typeface="Verdana" charset="0"/>
              </a:rPr>
              <a:t>Gouaille</a:t>
            </a:r>
            <a:r>
              <a:rPr lang="fr-FR" sz="600" i="1" dirty="0">
                <a:solidFill>
                  <a:srgbClr val="660066"/>
                </a:solidFill>
                <a:latin typeface="+mn-lt"/>
                <a:cs typeface="Verdana" charset="0"/>
              </a:rPr>
              <a:t> </a:t>
            </a:r>
            <a:r>
              <a:rPr lang="fr-FR" sz="600" i="1" dirty="0" err="1">
                <a:solidFill>
                  <a:srgbClr val="660066"/>
                </a:solidFill>
                <a:latin typeface="+mn-lt"/>
                <a:cs typeface="Verdana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+mn-lt"/>
                <a:cs typeface="Verdana" charset="0"/>
              </a:rPr>
              <a:t> UA (1.0)</a:t>
            </a:r>
          </a:p>
          <a:p>
            <a:pPr eaLnBrk="1" hangingPunct="1">
              <a:defRPr/>
            </a:pPr>
            <a:r>
              <a:rPr lang="fr-FR" sz="600" i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JUEWONG N-PhD IA-RA (0.5)</a:t>
            </a:r>
          </a:p>
          <a:p>
            <a:pPr eaLnBrk="1" hangingPunct="1">
              <a:defRPr/>
            </a:pP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PARPAY-VAUCELLES </a:t>
            </a:r>
            <a:r>
              <a:rPr lang="fr-FR" sz="600" i="1" dirty="0" err="1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P_PhD</a:t>
            </a:r>
            <a:r>
              <a:rPr lang="fr-FR" sz="600" i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IARA (1.0)</a:t>
            </a:r>
            <a:endParaRPr lang="fr-FR" sz="600" i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WANG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Y_PhD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bourse chinoise (1.0)</a:t>
            </a:r>
          </a:p>
        </p:txBody>
      </p:sp>
      <p:sp>
        <p:nvSpPr>
          <p:cNvPr id="13316" name="ZoneTexte 8"/>
          <p:cNvSpPr txBox="1">
            <a:spLocks noChangeArrowheads="1"/>
          </p:cNvSpPr>
          <p:nvPr/>
        </p:nvSpPr>
        <p:spPr bwMode="auto">
          <a:xfrm>
            <a:off x="65781" y="4012792"/>
            <a:ext cx="1548338" cy="1938992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GDO</a:t>
            </a:r>
          </a:p>
          <a:p>
            <a:pPr eaLnBrk="1" hangingPunct="1"/>
            <a:endParaRPr lang="fr-FR" sz="3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00"/>
                </a:solidFill>
                <a:latin typeface="Calibri" charset="0"/>
              </a:rPr>
              <a:t>FOUCHER F_DR INRAE BAP (1.0)</a:t>
            </a:r>
          </a:p>
          <a:p>
            <a:pPr eaLnBrk="1" hangingPunct="1"/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GRAPIN A_MC IARA (0.5) </a:t>
            </a:r>
          </a:p>
          <a:p>
            <a:pPr eaLnBrk="1" hangingPunct="1"/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SOUFFLET-FRESLON V_MC IARA (0.5)</a:t>
            </a:r>
          </a:p>
          <a:p>
            <a:pPr eaLnBrk="1" hangingPunct="1"/>
            <a:endParaRPr lang="fr-FR" sz="300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latin typeface="Calibri" charset="0"/>
              </a:rPr>
              <a:t>PAILLARD S_CR INRAE BAP (0.8)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MALECOT V_MC IARA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CLOTAULT J_MC UA  (0.5)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PERNET A_IR INRAE BAP (1.0) CRB ROSEPOM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YARI F_IR CDD INRAE (1.0)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HAMAMA L_IR  UA (0.2)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OGÉ L_IE IARA (0.4)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CHASTELLIER A_AI INRAE BAP (0.9) 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           (JEAUFFRE J_INRAE (0))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THOUROUDE T_TR INRAE BAP (1.0)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VOISINE L_TR UA (0.4)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CHAMEAU J_AT INRAE BAP (1.0)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VILFROY C_TR INRAE BAP (0.1) </a:t>
            </a:r>
          </a:p>
        </p:txBody>
      </p:sp>
      <p:sp>
        <p:nvSpPr>
          <p:cNvPr id="13317" name="ZoneTexte 9"/>
          <p:cNvSpPr txBox="1">
            <a:spLocks noChangeArrowheads="1"/>
          </p:cNvSpPr>
          <p:nvPr/>
        </p:nvSpPr>
        <p:spPr bwMode="auto">
          <a:xfrm>
            <a:off x="4763520" y="4224137"/>
            <a:ext cx="1471936" cy="1200329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VaDiPom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00"/>
                </a:solidFill>
                <a:latin typeface="Calibri" charset="0"/>
              </a:rPr>
              <a:t>LAURENS F_IR  INRAE BAP (1.0)</a:t>
            </a:r>
          </a:p>
          <a:p>
            <a:pPr eaLnBrk="1" hangingPunct="1"/>
            <a:r>
              <a:rPr lang="fr-FR" sz="600" b="1" dirty="0">
                <a:latin typeface="Calibri" charset="0"/>
              </a:rPr>
              <a:t>GUYADER A_IE INRAE BAP (1.0) </a:t>
            </a:r>
          </a:p>
          <a:p>
            <a:pPr eaLnBrk="1" hangingPunct="1"/>
            <a:endParaRPr lang="fr-FR" sz="300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latin typeface="Calibri" charset="0"/>
              </a:rPr>
              <a:t>AL-RIFAI M_IE INRAE BAP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FEUGEY L_IE  INRAE BAP  (0.8)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PETITEAU A_IE INRAE BAP (0.9)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COURNOL M_TR INRAE BAP (0.45)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LAMOTHE-HENRI A_TR INRAE BAP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PETIT B_TR INRAE  BAP (1.0) </a:t>
            </a:r>
          </a:p>
          <a:p>
            <a:pPr eaLnBrk="1" hangingPunct="1"/>
            <a:r>
              <a:rPr lang="fr-FR" sz="600" dirty="0">
                <a:solidFill>
                  <a:srgbClr val="7F7F7F"/>
                </a:solidFill>
                <a:latin typeface="Calibri" charset="0"/>
              </a:rPr>
              <a:t>LEBRETON F_TR NOVADI (1.0) </a:t>
            </a:r>
          </a:p>
        </p:txBody>
      </p:sp>
      <p:sp>
        <p:nvSpPr>
          <p:cNvPr id="13318" name="ZoneTexte 10"/>
          <p:cNvSpPr txBox="1">
            <a:spLocks noChangeArrowheads="1"/>
          </p:cNvSpPr>
          <p:nvPr/>
        </p:nvSpPr>
        <p:spPr bwMode="auto">
          <a:xfrm>
            <a:off x="1675704" y="521948"/>
            <a:ext cx="1440747" cy="3262432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ResPom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DEGRAVE A_MC IARA (0.5) </a:t>
            </a:r>
          </a:p>
          <a:p>
            <a:pPr eaLnBrk="1" hangingPunct="1"/>
            <a:r>
              <a:rPr lang="fr-FR" sz="600" b="1" dirty="0">
                <a:latin typeface="Calibri" charset="0"/>
              </a:rPr>
              <a:t>MURANTY H_CR INRAE BAP (1.0) </a:t>
            </a:r>
          </a:p>
          <a:p>
            <a:pPr eaLnBrk="1" hangingPunct="1"/>
            <a:r>
              <a:rPr lang="fr-FR" sz="600" b="1" dirty="0">
                <a:latin typeface="Calibri" charset="0"/>
              </a:rPr>
              <a:t>VERGNE E_IR INRAE BAP (1.0) </a:t>
            </a:r>
          </a:p>
          <a:p>
            <a:pPr eaLnBrk="1" hangingPunct="1"/>
            <a:endParaRPr lang="fr-FR" sz="5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0000"/>
                </a:solidFill>
                <a:latin typeface="Calibri" charset="0"/>
              </a:rPr>
              <a:t>BRISSET MN_DR INRAE SPE (1.0) </a:t>
            </a:r>
          </a:p>
          <a:p>
            <a:pPr eaLnBrk="1" hangingPunct="1"/>
            <a:r>
              <a:rPr lang="fr-FR" sz="600" dirty="0">
                <a:solidFill>
                  <a:srgbClr val="000000"/>
                </a:solidFill>
                <a:latin typeface="Calibri" charset="0"/>
              </a:rPr>
              <a:t>DUREL CE_DR INRAE BAP (0.2)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FERREIRA DE CARVALHO_CR INRAE BAP (1.0)</a:t>
            </a:r>
          </a:p>
          <a:p>
            <a:pPr eaLnBrk="1" hangingPunct="1"/>
            <a:r>
              <a:rPr lang="fr-FR" sz="600" dirty="0">
                <a:solidFill>
                  <a:srgbClr val="000000"/>
                </a:solidFill>
                <a:latin typeface="Calibri" charset="0"/>
              </a:rPr>
              <a:t>LARBAT R_CR INRAE-AES (1.0)</a:t>
            </a:r>
            <a:endParaRPr lang="fr-FR" sz="600" dirty="0">
              <a:latin typeface="Calibri" charset="0"/>
            </a:endParaRPr>
          </a:p>
          <a:p>
            <a:pPr eaLnBrk="1" hangingPunct="1"/>
            <a:r>
              <a:rPr lang="fr-FR" sz="600" dirty="0">
                <a:latin typeface="Calibri" charset="0"/>
              </a:rPr>
              <a:t>ORSEL-BALDWIN M_CR INRAE BAP (0.8)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PORQUIER A_CR INRAE BAP (0.5)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BRUXAUX J_CR CDD INRAE (1.0)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DELAIRE M_MC IARA (0.5)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GUILLERMIN P_MC IARA (0.5)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PANTIN F_MC IARA (0.5)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PERCHEPIED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L_Pr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BERNARD C_MC UA (0.5)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GAUCHER M_IR INRAE SPE (1.0) 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BIANCHETTI G_IR INRAE CDD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JACQUIN L_IR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MAROLLEAU B_IE INRAE SPE (0.5)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PETITE Y_IE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DOUSSET N_AI INRAE BAP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COURNOL R_TR INRAE BAP (1.0) 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DENANCE C_TR INRAE BAP (1.0) 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RAVON E_TR INRAE BAP (0.45)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HEINTZ C_TR IARA (0.4) </a:t>
            </a:r>
          </a:p>
          <a:p>
            <a:pPr eaLnBrk="1" hangingPunct="1"/>
            <a:r>
              <a:rPr lang="fr-FR" sz="600" i="1" dirty="0">
                <a:solidFill>
                  <a:srgbClr val="7030A0"/>
                </a:solidFill>
                <a:latin typeface="Calibri" charset="0"/>
                <a:cs typeface="Verdana" charset="0"/>
              </a:rPr>
              <a:t>FRANTZ </a:t>
            </a:r>
            <a:r>
              <a:rPr lang="fr-FR" sz="600" i="1" dirty="0" err="1">
                <a:solidFill>
                  <a:srgbClr val="7030A0"/>
                </a:solidFill>
                <a:latin typeface="Calibri" charset="0"/>
                <a:cs typeface="Verdana" charset="0"/>
              </a:rPr>
              <a:t>A_PhD</a:t>
            </a:r>
            <a:r>
              <a:rPr lang="fr-FR" sz="600" i="1" dirty="0">
                <a:solidFill>
                  <a:srgbClr val="7030A0"/>
                </a:solidFill>
                <a:latin typeface="Calibri" charset="0"/>
                <a:cs typeface="Verdana" charset="0"/>
              </a:rPr>
              <a:t>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LAPOUS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R_PhD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INRAE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NGUYEN B-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H_PhD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INRAE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DOUAY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C_PhD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INRAE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VITTEAUT L_APPRENTIE  INRAE (1.0)</a:t>
            </a:r>
          </a:p>
        </p:txBody>
      </p:sp>
      <p:sp>
        <p:nvSpPr>
          <p:cNvPr id="13319" name="ZoneTexte 11"/>
          <p:cNvSpPr txBox="1">
            <a:spLocks noChangeArrowheads="1"/>
          </p:cNvSpPr>
          <p:nvPr/>
        </p:nvSpPr>
        <p:spPr bwMode="auto">
          <a:xfrm>
            <a:off x="3174071" y="529560"/>
            <a:ext cx="1510725" cy="1200329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EcoFun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00"/>
                </a:solidFill>
                <a:latin typeface="Calibri" charset="0"/>
              </a:rPr>
              <a:t>LE CAM B_DR INRAE SPE (1.0) </a:t>
            </a:r>
          </a:p>
          <a:p>
            <a:pPr eaLnBrk="1" hangingPunct="1"/>
            <a:r>
              <a:rPr lang="fr-FR" sz="600" b="1" dirty="0">
                <a:latin typeface="Calibri" charset="0"/>
              </a:rPr>
              <a:t>CAFFIER V_CR INRAE SPE (1.0) </a:t>
            </a:r>
          </a:p>
          <a:p>
            <a:pPr eaLnBrk="1" hangingPunct="1"/>
            <a:endParaRPr lang="fr-FR" sz="300" dirty="0"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BAUDIN M_CPJ UA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NORMAND P_IE CDD INRAE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VO HOANG T_IE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BOURSIER C_TR INRAE SPE (0.5)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DUPLAIX C_TR INRAE SPE (0.8)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SANNIER M_TR INRAE SPE (0.9) </a:t>
            </a:r>
          </a:p>
          <a:p>
            <a:pPr eaLnBrk="1" hangingPunct="1"/>
            <a:r>
              <a:rPr lang="fr-FR" sz="600" i="1" dirty="0">
                <a:solidFill>
                  <a:srgbClr val="7030A0"/>
                </a:solidFill>
                <a:latin typeface="Calibri" charset="0"/>
              </a:rPr>
              <a:t>BENMAMAR </a:t>
            </a:r>
            <a:r>
              <a:rPr lang="fr-FR" sz="600" i="1" dirty="0" err="1">
                <a:solidFill>
                  <a:srgbClr val="7030A0"/>
                </a:solidFill>
                <a:latin typeface="Calibri" charset="0"/>
              </a:rPr>
              <a:t>S_PhD</a:t>
            </a:r>
            <a:r>
              <a:rPr lang="fr-FR" sz="600" i="1" dirty="0">
                <a:solidFill>
                  <a:srgbClr val="7030A0"/>
                </a:solidFill>
                <a:latin typeface="Calibri" charset="0"/>
              </a:rPr>
              <a:t> UA (1.0)</a:t>
            </a:r>
          </a:p>
        </p:txBody>
      </p:sp>
      <p:sp>
        <p:nvSpPr>
          <p:cNvPr id="13320" name="ZoneTexte 12"/>
          <p:cNvSpPr txBox="1">
            <a:spLocks noChangeArrowheads="1"/>
          </p:cNvSpPr>
          <p:nvPr/>
        </p:nvSpPr>
        <p:spPr bwMode="auto">
          <a:xfrm>
            <a:off x="3174020" y="1705669"/>
            <a:ext cx="1510726" cy="1246495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QuaRVeg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GEOFFRIAU E_PR IARA (0.5) + CRB </a:t>
            </a:r>
            <a:r>
              <a:rPr lang="fr-FR" sz="400" b="1" dirty="0">
                <a:solidFill>
                  <a:srgbClr val="0000FF"/>
                </a:solidFill>
                <a:latin typeface="Calibri" charset="0"/>
              </a:rPr>
              <a:t>APIACEES</a:t>
            </a:r>
            <a:endParaRPr lang="fr-FR" sz="600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fr-FR" sz="6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PELTIER D_PR UA (0.5) 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HAMAMA L_IR  UA (0.3)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HUET S_AI IARA (0.5) </a:t>
            </a:r>
          </a:p>
          <a:p>
            <a:pPr eaLnBrk="1" hangingPunct="1"/>
            <a:r>
              <a:rPr lang="fr-FR" sz="600" i="1" dirty="0">
                <a:solidFill>
                  <a:srgbClr val="0000FF"/>
                </a:solidFill>
                <a:latin typeface="Calibri" charset="0"/>
              </a:rPr>
              <a:t>MOUFFLE F_AI UA (0.5)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SUEL A_AI IARA (0.4)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VOISINE L_TR UA (0.4)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SEVETIAYE AREQUION E_TR IARA (1.0)</a:t>
            </a:r>
          </a:p>
          <a:p>
            <a:pPr eaLnBrk="1" hangingPunct="1"/>
            <a:r>
              <a:rPr lang="fr-FR" sz="600" i="1" dirty="0">
                <a:solidFill>
                  <a:srgbClr val="7030A0"/>
                </a:solidFill>
                <a:latin typeface="Calibri" charset="0"/>
              </a:rPr>
              <a:t>KEBIECHE </a:t>
            </a:r>
            <a:r>
              <a:rPr lang="fr-FR" sz="600" i="1" dirty="0" err="1">
                <a:solidFill>
                  <a:srgbClr val="7030A0"/>
                </a:solidFill>
                <a:latin typeface="Calibri" charset="0"/>
              </a:rPr>
              <a:t>A_PhD</a:t>
            </a:r>
            <a:r>
              <a:rPr lang="fr-FR" sz="600" i="1" dirty="0">
                <a:solidFill>
                  <a:srgbClr val="7030A0"/>
                </a:solidFill>
                <a:latin typeface="Calibri" charset="0"/>
              </a:rPr>
              <a:t> IA-RA (1.0)</a:t>
            </a:r>
            <a:endParaRPr lang="fr-FR" sz="6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3321" name="ZoneTexte 13"/>
          <p:cNvSpPr txBox="1">
            <a:spLocks noChangeArrowheads="1"/>
          </p:cNvSpPr>
          <p:nvPr/>
        </p:nvSpPr>
        <p:spPr bwMode="auto">
          <a:xfrm>
            <a:off x="3176551" y="2928913"/>
            <a:ext cx="1520427" cy="3600986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EmerSys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latin typeface="Calibri" charset="0"/>
              </a:rPr>
              <a:t>BARRET M_DR INRAE SPE (1.0)</a:t>
            </a:r>
          </a:p>
          <a:p>
            <a:pPr eaLnBrk="1" hangingPunct="1"/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CHEN N_MC IARA (0.5)</a:t>
            </a:r>
          </a:p>
          <a:p>
            <a:pPr eaLnBrk="1" hangingPunct="1"/>
            <a:r>
              <a:rPr lang="fr-FR" sz="600" b="1" dirty="0">
                <a:latin typeface="Calibri" charset="0"/>
              </a:rPr>
              <a:t>SIMONIN M_CR INRAE SPE (1.0) </a:t>
            </a:r>
          </a:p>
          <a:p>
            <a:pPr eaLnBrk="1" hangingPunct="1"/>
            <a:endParaRPr lang="fr-FR" sz="3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0000"/>
                </a:solidFill>
                <a:latin typeface="Calibri" charset="0"/>
              </a:rPr>
              <a:t>JACQUES M-A_DR INRAE SPE (0.1)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SARNIGUET A_DR INRAE SPE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DITTMER J_CR INRAE SPE (0.9)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LE SAUX M_CR INRAE SPE (1.0) 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ARROYO VELEZ N_CR CDD INRAE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LAMOUCHE F_CR Bourse MC INRAE (1.0)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BOUREAU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T_Pr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(0.25)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NOEL A_MC UA (0.5) </a:t>
            </a:r>
            <a:endParaRPr lang="fr-FR" sz="600" b="1" dirty="0">
              <a:latin typeface="Calibri" charset="0"/>
            </a:endParaRP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TAILLEFER B_ CDD IR UA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DARRASSE A_IR INRAE SPE (1.0)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PORTIER P_IR INRAE SPE (1.0) CFBP-COMIC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BRIAND M_IE INRAE SPE (0.5)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CESBRON  S_IE INRAE SPE (0.9) 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MAROLLEAU B_IE INRAE SPE (0.5)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MIRGUET C_AI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BONNEAU S_TR INRAE SPE (0.8)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BRAULT A_TR INRAE SPE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BRIN C_TR INRAE SPE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DUTRIEUX C_TR INRAE SPE (1.0)  CFBP--COMIC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LATHUS A_TR INRAE SPE  (0.4) CFBP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MARAIS C_TR INRAE SPE (0.8)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               (TAGHOUTI G_TR INRAE (0) CFBP)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VALETTE N_TR INRAE SPE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LEMMENS E_TR CDD INRAE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LEPICIER-POINTEAU S_AT CDD INRAE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CADDEO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A_PhD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iMEAN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(0.1)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CHADELAUD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T_PhD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INRAE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COLAERT-SENTENAC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UA (0.5)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LE SIOU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A_PhD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INRAE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ROUX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C_PhD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INRAE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SUTEAU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INRAE (0.5)</a:t>
            </a:r>
          </a:p>
        </p:txBody>
      </p:sp>
      <p:sp>
        <p:nvSpPr>
          <p:cNvPr id="13322" name="ZoneTexte 14"/>
          <p:cNvSpPr txBox="1">
            <a:spLocks noChangeArrowheads="1"/>
          </p:cNvSpPr>
          <p:nvPr/>
        </p:nvSpPr>
        <p:spPr bwMode="auto">
          <a:xfrm>
            <a:off x="4749982" y="529322"/>
            <a:ext cx="1476000" cy="2206176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FungiSem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POUPARD P_MC UA (0.5)</a:t>
            </a:r>
          </a:p>
          <a:p>
            <a:pPr eaLnBrk="1" hangingPunct="1"/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GUILLEMETTE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T_Pr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 (0.5)</a:t>
            </a:r>
          </a:p>
          <a:p>
            <a:pPr eaLnBrk="1" hangingPunct="1"/>
            <a:endParaRPr lang="fr-FR" sz="3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LE CORFF </a:t>
            </a:r>
            <a:r>
              <a:rPr lang="fr-FR" sz="600" dirty="0" err="1">
                <a:solidFill>
                  <a:srgbClr val="0000FF"/>
                </a:solidFill>
                <a:latin typeface="Calibri" charset="0"/>
              </a:rPr>
              <a:t>J_Pr</a:t>
            </a: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 IARA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GIRAUD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S_Pr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SIMONEAU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P_Pr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(0.5)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GRAPPIN </a:t>
            </a:r>
            <a:r>
              <a:rPr lang="fr-FR" sz="600" dirty="0" err="1">
                <a:solidFill>
                  <a:srgbClr val="0000FF"/>
                </a:solidFill>
                <a:latin typeface="Calibri" charset="0"/>
              </a:rPr>
              <a:t>P_Pr</a:t>
            </a: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 IARA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BERRUYER R_MC UA (0.5)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CAMPION C_MC UA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GUSCHINSKAYA N_MC UA (0.5)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COLOU J_ECER UA (0.5)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  <a:cs typeface="Verdana" charset="0"/>
              </a:rPr>
              <a:t>ARNAULT G_ATER UA(0.5)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MARCHI M_IR INRAE SPE  (1.0)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HAMON B_AI UA (0.5) 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KOUKI Y_AI CDD INRAE (1.0)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ALIGON S_TR IARA  (0.5)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BASTIDE F_TR UA  (1.0) 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BERNARDINO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J_PhD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BREMAND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E_PhD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SUTEAU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INRAE (0.5)</a:t>
            </a:r>
            <a:endParaRPr lang="fr-FR" sz="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fr-FR" sz="600" i="1" dirty="0">
                <a:latin typeface="Calibri" charset="0"/>
              </a:rPr>
              <a:t>KAVUNU N_APPRENTI INRAE (1.0)</a:t>
            </a:r>
          </a:p>
        </p:txBody>
      </p:sp>
      <p:sp>
        <p:nvSpPr>
          <p:cNvPr id="13323" name="ZoneTexte 16"/>
          <p:cNvSpPr txBox="1">
            <a:spLocks noChangeArrowheads="1"/>
          </p:cNvSpPr>
          <p:nvPr/>
        </p:nvSpPr>
        <p:spPr bwMode="auto">
          <a:xfrm>
            <a:off x="4749982" y="2787088"/>
            <a:ext cx="1470616" cy="1375180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SEED</a:t>
            </a:r>
          </a:p>
          <a:p>
            <a:pPr eaLnBrk="1" hangingPunct="1"/>
            <a:endParaRPr lang="fr-FR" sz="300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LEPRINCE </a:t>
            </a:r>
            <a:r>
              <a:rPr lang="fr-FR" sz="600" b="1" dirty="0" err="1">
                <a:solidFill>
                  <a:srgbClr val="0000FF"/>
                </a:solidFill>
                <a:latin typeface="Calibri" charset="0"/>
              </a:rPr>
              <a:t>O_Pr</a:t>
            </a:r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 IARA (0.5) </a:t>
            </a:r>
          </a:p>
          <a:p>
            <a:pPr eaLnBrk="1" hangingPunct="1"/>
            <a:r>
              <a:rPr lang="fr-FR" sz="600" b="1" dirty="0">
                <a:solidFill>
                  <a:srgbClr val="000000"/>
                </a:solidFill>
                <a:latin typeface="Calibri" charset="0"/>
              </a:rPr>
              <a:t>BUITINK J_DR INRAE BAP (1.0)</a:t>
            </a:r>
            <a:endParaRPr lang="fr-FR" sz="6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latin typeface="Calibri" charset="0"/>
              </a:rPr>
              <a:t>VERDIER J_CR INRAE BAP (1.0)</a:t>
            </a:r>
          </a:p>
          <a:p>
            <a:pPr eaLnBrk="1" hangingPunct="1"/>
            <a:endParaRPr lang="fr-FR" sz="300" dirty="0">
              <a:latin typeface="Calibri" charset="0"/>
            </a:endParaRPr>
          </a:p>
          <a:p>
            <a:pPr eaLnBrk="1" hangingPunct="1"/>
            <a:r>
              <a:rPr lang="fr-FR" sz="600" i="1" dirty="0">
                <a:latin typeface="Calibri" charset="0"/>
              </a:rPr>
              <a:t>WINDELS D_IR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MALLEGOL P_IE INRAE BAP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BRULE G_IE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LALANNE D_AI INRAE BAP (0.45)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LY VU J_TR INRAE BAP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NEVEU M_TR INRAE BAP (1.0)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LY VU B_TR IARA  (0.5)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LEGRIX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J_PhD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INRAE (1.0)</a:t>
            </a:r>
          </a:p>
        </p:txBody>
      </p:sp>
      <p:sp>
        <p:nvSpPr>
          <p:cNvPr id="13324" name="ZoneTexte 17"/>
          <p:cNvSpPr txBox="1">
            <a:spLocks noChangeArrowheads="1"/>
          </p:cNvSpPr>
          <p:nvPr/>
        </p:nvSpPr>
        <p:spPr bwMode="auto">
          <a:xfrm>
            <a:off x="1663777" y="3811624"/>
            <a:ext cx="1470616" cy="2744785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SMS</a:t>
            </a:r>
          </a:p>
          <a:p>
            <a:pPr eaLnBrk="1" hangingPunct="1"/>
            <a:endParaRPr lang="fr-FR" sz="300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LOTHIER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J_Pr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(0.5) </a:t>
            </a:r>
            <a:endParaRPr lang="fr-FR" sz="600" b="1" dirty="0">
              <a:latin typeface="Calibri" charset="0"/>
            </a:endParaRPr>
          </a:p>
          <a:p>
            <a:pPr eaLnBrk="1" hangingPunct="1"/>
            <a:r>
              <a:rPr lang="fr-FR" sz="500" b="1" dirty="0">
                <a:solidFill>
                  <a:srgbClr val="0000FF"/>
                </a:solidFill>
                <a:latin typeface="Calibri" charset="0"/>
              </a:rPr>
              <a:t>TEULAT </a:t>
            </a:r>
            <a:r>
              <a:rPr lang="fr-FR" sz="500" b="1" dirty="0" err="1">
                <a:solidFill>
                  <a:srgbClr val="0000FF"/>
                </a:solidFill>
                <a:latin typeface="Calibri" charset="0"/>
              </a:rPr>
              <a:t>B_Pr</a:t>
            </a:r>
            <a:r>
              <a:rPr lang="fr-FR" sz="500" b="1" dirty="0">
                <a:solidFill>
                  <a:srgbClr val="0000FF"/>
                </a:solidFill>
                <a:latin typeface="Calibri" charset="0"/>
              </a:rPr>
              <a:t> IARA (0.5)</a:t>
            </a:r>
          </a:p>
          <a:p>
            <a:pPr eaLnBrk="1" hangingPunct="1"/>
            <a:endParaRPr lang="fr-FR" sz="3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LIMAMI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A_Pr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(0.5) </a:t>
            </a:r>
            <a:endParaRPr lang="fr-FR" sz="6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MACHEREL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D_Pr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(0.4)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TCHERKEZ G_ Pr  UA (0.5)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MACHEREL MH_MC IARA (0.5)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AUBRY C_MC UA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MONTRICHARD F_MC UA (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émeritat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) 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MORERE LE PAVEN M-C_MC UA (0.5)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PLANCHET E_MC UA (0.5) 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TEA I_MC UA (0.5)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COURTIAL J_ECER UA (0.5)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PORCHER A_ECER UA (0.25)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DOMERGUE JB_ATER UA (0.5)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DOURMAP C_CR CDD INRAE (1.O)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LALANDE J_IR UA (1.0)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ALIBERT B_IE UA (0.8) 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CUKIER C_IE UA (0.8)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latin typeface="Calibri" charset="0"/>
              </a:rPr>
              <a:t>DESCHARLES N_TR IARA (1.0)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CLOCHARD T_AT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BROUSSARD </a:t>
            </a:r>
            <a:r>
              <a:rPr lang="fr-FR" sz="600" i="1" dirty="0" err="1">
                <a:solidFill>
                  <a:srgbClr val="660066"/>
                </a:solidFill>
                <a:latin typeface="+mj-lt"/>
                <a:cs typeface="Verdana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COLAERT-SENTENAC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  <a:cs typeface="Verdana" charset="0"/>
              </a:rPr>
              <a:t>L_PhD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  <a:cs typeface="Verdana" charset="0"/>
              </a:rPr>
              <a:t> UA (0.5)</a:t>
            </a:r>
            <a:endParaRPr lang="fr-FR" sz="600" i="1" dirty="0">
              <a:solidFill>
                <a:srgbClr val="660066"/>
              </a:solidFill>
              <a:latin typeface="+mj-lt"/>
              <a:cs typeface="Verdana" charset="0"/>
            </a:endParaRP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GOUFFIER </a:t>
            </a:r>
            <a:r>
              <a:rPr lang="fr-FR" sz="600" i="1" dirty="0" err="1">
                <a:solidFill>
                  <a:srgbClr val="660066"/>
                </a:solidFill>
                <a:latin typeface="+mj-lt"/>
                <a:cs typeface="Verdana" charset="0"/>
              </a:rPr>
              <a:t>B_PhD</a:t>
            </a:r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 IARA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NUGROHO </a:t>
            </a:r>
            <a:r>
              <a:rPr lang="fr-FR" sz="600" i="1" dirty="0" err="1">
                <a:solidFill>
                  <a:srgbClr val="660066"/>
                </a:solidFill>
                <a:latin typeface="+mj-lt"/>
                <a:cs typeface="Verdana" charset="0"/>
              </a:rPr>
              <a:t>RAP_PhD</a:t>
            </a:r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VRAY </a:t>
            </a:r>
            <a:r>
              <a:rPr lang="fr-FR" sz="600" i="1" dirty="0" err="1">
                <a:solidFill>
                  <a:srgbClr val="660066"/>
                </a:solidFill>
                <a:latin typeface="+mj-lt"/>
                <a:cs typeface="Verdana" charset="0"/>
              </a:rPr>
              <a:t>A_PhD</a:t>
            </a:r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 UA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ZAAG </a:t>
            </a:r>
            <a:r>
              <a:rPr lang="fr-FR" sz="600" i="1" dirty="0" err="1">
                <a:solidFill>
                  <a:srgbClr val="660066"/>
                </a:solidFill>
                <a:latin typeface="+mj-lt"/>
                <a:cs typeface="Verdana" charset="0"/>
              </a:rPr>
              <a:t>I_PhD</a:t>
            </a:r>
            <a:r>
              <a:rPr lang="fr-FR" sz="600" i="1" dirty="0">
                <a:solidFill>
                  <a:srgbClr val="660066"/>
                </a:solidFill>
                <a:latin typeface="+mj-lt"/>
                <a:cs typeface="Verdana" charset="0"/>
              </a:rPr>
              <a:t> INRAE (1.0)</a:t>
            </a:r>
          </a:p>
        </p:txBody>
      </p:sp>
      <p:sp>
        <p:nvSpPr>
          <p:cNvPr id="13326" name="ZoneTexte 21"/>
          <p:cNvSpPr txBox="1">
            <a:spLocks noChangeArrowheads="1"/>
          </p:cNvSpPr>
          <p:nvPr/>
        </p:nvSpPr>
        <p:spPr bwMode="auto">
          <a:xfrm>
            <a:off x="7709455" y="1777890"/>
            <a:ext cx="1361265" cy="1292662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PAIGE</a:t>
            </a:r>
          </a:p>
          <a:p>
            <a:pPr eaLnBrk="1" hangingPunct="1"/>
            <a:endParaRPr lang="fr-FR" sz="300" b="1" dirty="0">
              <a:latin typeface="Calibri" charset="0"/>
            </a:endParaRPr>
          </a:p>
          <a:p>
            <a:pPr eaLnBrk="1" hangingPunct="1"/>
            <a:r>
              <a:rPr lang="fr-FR" sz="600" b="1" dirty="0">
                <a:latin typeface="Calibri" charset="0"/>
              </a:rPr>
              <a:t>VANDAELE P_IE INRAE BAP (1.0) </a:t>
            </a:r>
          </a:p>
          <a:p>
            <a:pPr eaLnBrk="1" hangingPunct="1"/>
            <a:r>
              <a:rPr lang="fr-FR" sz="600" b="1" dirty="0">
                <a:latin typeface="Calibri" charset="0"/>
              </a:rPr>
              <a:t>BARBIER M_TR INRAE SPE (0.9)</a:t>
            </a:r>
          </a:p>
          <a:p>
            <a:pPr eaLnBrk="1" hangingPunct="1"/>
            <a:endParaRPr lang="fr-FR" sz="3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CASSIN S_AI UA (1.0)</a:t>
            </a:r>
          </a:p>
          <a:p>
            <a:pPr eaLnBrk="1" hangingPunct="1"/>
            <a:r>
              <a:rPr lang="fr-FR" sz="600" i="1" dirty="0">
                <a:latin typeface="Calibri" charset="0"/>
              </a:rPr>
              <a:t>KANBER E_AI CDD INRAE (1.0) </a:t>
            </a:r>
            <a:r>
              <a:rPr lang="fr-FR" sz="600" dirty="0">
                <a:latin typeface="Calibri" charset="0"/>
              </a:rPr>
              <a:t>PI*</a:t>
            </a:r>
            <a:endParaRPr lang="fr-FR" sz="600" i="1" dirty="0">
              <a:latin typeface="Calibri" charset="0"/>
            </a:endParaRPr>
          </a:p>
          <a:p>
            <a:pPr eaLnBrk="1" hangingPunct="1"/>
            <a:r>
              <a:rPr lang="fr-FR" sz="600" i="1" dirty="0">
                <a:latin typeface="Calibri" charset="0"/>
              </a:rPr>
              <a:t>GOUIN S_TR CDD INRAE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MAUGE L_TR INRAE SPE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PORCHER J_TR INRAE BAP (1.0) PI*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RAFFOUX P_TR INRAE BAP (1.0)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TABUTEAU M_TR INRAE BAP 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TRILLARD D_TR INRAE AES (1.0) PI*</a:t>
            </a:r>
          </a:p>
        </p:txBody>
      </p:sp>
      <p:sp>
        <p:nvSpPr>
          <p:cNvPr id="13327" name="ZoneTexte 21"/>
          <p:cNvSpPr txBox="1">
            <a:spLocks noChangeArrowheads="1"/>
          </p:cNvSpPr>
          <p:nvPr/>
        </p:nvSpPr>
        <p:spPr bwMode="auto">
          <a:xfrm>
            <a:off x="7709455" y="529560"/>
            <a:ext cx="1361265" cy="1292662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VALEMA</a:t>
            </a:r>
          </a:p>
          <a:p>
            <a:pPr eaLnBrk="1" hangingPunct="1"/>
            <a:endParaRPr lang="fr-FR" sz="3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CELTON JM_MC UA (0.5)</a:t>
            </a:r>
            <a:endParaRPr lang="fr-FR" sz="6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0000"/>
                </a:solidFill>
                <a:latin typeface="Calibri" charset="0"/>
              </a:rPr>
              <a:t>BALZERGUE S_IR INRAE BAP (0.5)</a:t>
            </a:r>
            <a:endParaRPr lang="fr-FR" sz="600" b="1" i="1" dirty="0">
              <a:latin typeface="Calibri" charset="0"/>
            </a:endParaRPr>
          </a:p>
          <a:p>
            <a:pPr eaLnBrk="1" hangingPunct="1"/>
            <a:endParaRPr lang="fr-FR" sz="3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solidFill>
                  <a:srgbClr val="000000"/>
                </a:solidFill>
                <a:latin typeface="Calibri" charset="0"/>
              </a:rPr>
              <a:t>FANCIULINO AL_CR INRAE AES (1.0)</a:t>
            </a:r>
          </a:p>
          <a:p>
            <a:pPr eaLnBrk="1" hangingPunct="1"/>
            <a:r>
              <a:rPr lang="fr-FR" sz="600" i="1" dirty="0">
                <a:solidFill>
                  <a:srgbClr val="000000"/>
                </a:solidFill>
                <a:latin typeface="Calibri" charset="0"/>
              </a:rPr>
              <a:t>SALSON M_CR CDD INRAE (1.0)</a:t>
            </a:r>
          </a:p>
          <a:p>
            <a:pPr eaLnBrk="1" hangingPunct="1"/>
            <a:r>
              <a:rPr lang="fr-FR" sz="600" i="1" dirty="0">
                <a:solidFill>
                  <a:srgbClr val="008000"/>
                </a:solidFill>
                <a:latin typeface="Calibri" charset="0"/>
              </a:rPr>
              <a:t>LALANNE C_IE CDD UA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BONNET B_TR INRAE BAP  (1.0)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COURNOL M_TR INRAE BAP (0.45)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HANTEVILLE S_TR INRAE SPE (1.0)  </a:t>
            </a:r>
            <a:endParaRPr lang="fr-FR" sz="6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BOUANICH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A_PhD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UA (0.5)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TROMPETTE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E_PhD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UA (1.0)</a:t>
            </a:r>
          </a:p>
        </p:txBody>
      </p:sp>
      <p:sp>
        <p:nvSpPr>
          <p:cNvPr id="13328" name="ZoneTexte 23"/>
          <p:cNvSpPr txBox="1">
            <a:spLocks noChangeArrowheads="1"/>
          </p:cNvSpPr>
          <p:nvPr/>
        </p:nvSpPr>
        <p:spPr bwMode="auto">
          <a:xfrm>
            <a:off x="7717319" y="3146361"/>
            <a:ext cx="1345535" cy="461665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Serv</a:t>
            </a:r>
            <a:r>
              <a:rPr lang="fr-FR" sz="1200" dirty="0">
                <a:latin typeface="Verdana" charset="0"/>
                <a:cs typeface="Verdana" charset="0"/>
              </a:rPr>
              <a:t>. Coll.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LATHUS A_AT INRAE SPE (0.4)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VILFROY C_TR INRAE BAP (0.9) </a:t>
            </a:r>
          </a:p>
        </p:txBody>
      </p:sp>
      <p:sp>
        <p:nvSpPr>
          <p:cNvPr id="13330" name="ZoneTexte 23"/>
          <p:cNvSpPr txBox="1">
            <a:spLocks noChangeArrowheads="1"/>
          </p:cNvSpPr>
          <p:nvPr/>
        </p:nvSpPr>
        <p:spPr bwMode="auto">
          <a:xfrm>
            <a:off x="7726793" y="4144224"/>
            <a:ext cx="1358353" cy="1200329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ANAN (SFR)</a:t>
            </a:r>
          </a:p>
          <a:p>
            <a:pPr eaLnBrk="1" hangingPunct="1"/>
            <a:r>
              <a:rPr lang="fr-FR" sz="600" dirty="0">
                <a:solidFill>
                  <a:srgbClr val="000000"/>
                </a:solidFill>
                <a:latin typeface="Calibri" charset="0"/>
              </a:rPr>
              <a:t>BALZERGUE S_IR INRAE BAP (0.1)</a:t>
            </a:r>
          </a:p>
          <a:p>
            <a:pPr eaLnBrk="1" hangingPunct="1"/>
            <a:r>
              <a:rPr lang="fr-FR" sz="600" dirty="0">
                <a:latin typeface="+mn-lt"/>
              </a:rPr>
              <a:t>DITTMER J_CR INRAE SPE (0.1)</a:t>
            </a:r>
          </a:p>
          <a:p>
            <a:pPr eaLnBrk="1" hangingPunct="1"/>
            <a:r>
              <a:rPr lang="fr-FR" sz="600" dirty="0">
                <a:latin typeface="+mn-lt"/>
              </a:rPr>
              <a:t>GUÉRIN V_IR INRAE AES (0.1)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BAHUT M_AI UA (0.8)</a:t>
            </a:r>
          </a:p>
          <a:p>
            <a:r>
              <a:rPr lang="fr-FR" sz="600" dirty="0">
                <a:latin typeface="+mn-lt"/>
              </a:rPr>
              <a:t>LALANNE D_AI INRAE BAP (0.1)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CHASTELLIER A_AI INRAE BAP (0.1) 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JEAUFFRE J_TR INRAE BAP (0)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MARAIS C_TR INRAE SPE (0.2)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PETITEAU A_IE INRAE BAP (0.1) </a:t>
            </a:r>
          </a:p>
          <a:p>
            <a:pPr eaLnBrk="1" hangingPunct="1"/>
            <a:r>
              <a:rPr lang="fr-FR" sz="600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PEREZ GARCIA MD_</a:t>
            </a: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 AI IARA (0.1)</a:t>
            </a:r>
            <a:endParaRPr lang="fr-FR" sz="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31" name="ZoneTexte 35"/>
          <p:cNvSpPr txBox="1">
            <a:spLocks noChangeArrowheads="1"/>
          </p:cNvSpPr>
          <p:nvPr/>
        </p:nvSpPr>
        <p:spPr bwMode="auto">
          <a:xfrm>
            <a:off x="8088181" y="6579446"/>
            <a:ext cx="761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b="1" dirty="0"/>
              <a:t>01/02/2025</a:t>
            </a:r>
          </a:p>
        </p:txBody>
      </p:sp>
      <p:sp>
        <p:nvSpPr>
          <p:cNvPr id="13332" name="ZoneTexte 21"/>
          <p:cNvSpPr txBox="1">
            <a:spLocks noChangeArrowheads="1"/>
          </p:cNvSpPr>
          <p:nvPr/>
        </p:nvSpPr>
        <p:spPr bwMode="auto">
          <a:xfrm>
            <a:off x="6273401" y="521948"/>
            <a:ext cx="1395635" cy="1200329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Verdana" charset="0"/>
                <a:cs typeface="Verdana" charset="0"/>
              </a:rPr>
              <a:t>BIDefI</a:t>
            </a:r>
            <a:endParaRPr lang="fr-FR" sz="1200" dirty="0">
              <a:latin typeface="Verdana" charset="0"/>
              <a:cs typeface="Verdana" charset="0"/>
            </a:endParaRPr>
          </a:p>
          <a:p>
            <a:pPr eaLnBrk="1" hangingPunct="1"/>
            <a:endParaRPr lang="fr-FR" sz="300" b="1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LANDES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C_Pr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(0.5)</a:t>
            </a:r>
          </a:p>
          <a:p>
            <a:pPr eaLnBrk="1" hangingPunct="1"/>
            <a:r>
              <a:rPr lang="fr-FR" sz="600" b="1" dirty="0">
                <a:solidFill>
                  <a:srgbClr val="000000"/>
                </a:solidFill>
                <a:latin typeface="Calibri" charset="0"/>
              </a:rPr>
              <a:t>AUBOURG S_DR INRAE BAP (1.0)</a:t>
            </a:r>
          </a:p>
          <a:p>
            <a:pPr eaLnBrk="1" hangingPunct="1"/>
            <a:endParaRPr lang="fr-FR" sz="300" b="1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latin typeface="Calibri" charset="0"/>
              </a:rPr>
              <a:t>PORQUIER A_CR INRAE BAP (0.5)</a:t>
            </a:r>
          </a:p>
          <a:p>
            <a:pPr eaLnBrk="1" hangingPunct="1"/>
            <a:r>
              <a:rPr lang="fr-FR" sz="600" dirty="0">
                <a:solidFill>
                  <a:srgbClr val="00B050"/>
                </a:solidFill>
                <a:latin typeface="Calibri" charset="0"/>
              </a:rPr>
              <a:t>RABIER C-E _MC UA (0.5)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GAILLARD S_IE INRAE BAP (1.0) PI*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BRIAND M_IE INRAE SPE  (0.5)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PELLETIER S_IE INRAE BAP (1.0)  PI *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DUPUIS F_TR INRAE BAP (1.0)</a:t>
            </a:r>
          </a:p>
          <a:p>
            <a:pPr eaLnBrk="1" hangingPunct="1"/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BOUANICH </a:t>
            </a:r>
            <a:r>
              <a:rPr lang="fr-FR" sz="600" i="1" dirty="0" err="1">
                <a:solidFill>
                  <a:srgbClr val="660066"/>
                </a:solidFill>
                <a:latin typeface="Calibri" charset="0"/>
              </a:rPr>
              <a:t>A_PhD</a:t>
            </a:r>
            <a:r>
              <a:rPr lang="fr-FR" sz="600" i="1" dirty="0">
                <a:solidFill>
                  <a:srgbClr val="660066"/>
                </a:solidFill>
                <a:latin typeface="Calibri" charset="0"/>
              </a:rPr>
              <a:t> UA (0.5)</a:t>
            </a:r>
          </a:p>
        </p:txBody>
      </p:sp>
      <p:sp>
        <p:nvSpPr>
          <p:cNvPr id="22" name="ZoneTexte 7"/>
          <p:cNvSpPr txBox="1">
            <a:spLocks noChangeArrowheads="1"/>
          </p:cNvSpPr>
          <p:nvPr/>
        </p:nvSpPr>
        <p:spPr bwMode="auto">
          <a:xfrm>
            <a:off x="65781" y="2945928"/>
            <a:ext cx="1548338" cy="1015663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200" dirty="0">
                <a:latin typeface="Verdana" charset="0"/>
                <a:cs typeface="Verdana" charset="0"/>
              </a:rPr>
              <a:t>STREMHO</a:t>
            </a:r>
          </a:p>
          <a:p>
            <a:pPr eaLnBrk="1" hangingPunct="1">
              <a:defRPr/>
            </a:pPr>
            <a:endParaRPr lang="fr-FR" sz="300" b="1" dirty="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LEDUC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N_Pr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(0.5) </a:t>
            </a:r>
          </a:p>
          <a:p>
            <a:pPr eaLnBrk="1" hangingPunct="1">
              <a:defRPr/>
            </a:pP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VIAN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A_Pr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 (0.5)</a:t>
            </a:r>
          </a:p>
          <a:p>
            <a:pPr eaLnBrk="1" hangingPunct="1">
              <a:defRPr/>
            </a:pPr>
            <a:endParaRPr lang="fr-FR" sz="3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0000"/>
                </a:solidFill>
                <a:latin typeface="Calibri" charset="0"/>
              </a:rPr>
              <a:t>GUERIN V_IR INRAE AES (0.9)</a:t>
            </a:r>
          </a:p>
          <a:p>
            <a:pPr eaLnBrk="1" hangingPunct="1">
              <a:defRPr/>
            </a:pPr>
            <a:r>
              <a:rPr lang="fr-FR" sz="600" dirty="0">
                <a:latin typeface="Calibri" charset="0"/>
              </a:rPr>
              <a:t>HUCHE-THELIER L_IR INRAE AES (0.5)</a:t>
            </a:r>
          </a:p>
          <a:p>
            <a:pPr eaLnBrk="1" hangingPunct="1">
              <a:defRPr/>
            </a:pPr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LAROCHE AL_IR CDI 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Astredhor</a:t>
            </a:r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(0.7)</a:t>
            </a:r>
            <a:endParaRPr lang="fr-FR" sz="600" dirty="0">
              <a:latin typeface="Calibri" charset="0"/>
            </a:endParaRPr>
          </a:p>
          <a:p>
            <a:pPr eaLnBrk="1" hangingPunct="1">
              <a:defRPr/>
            </a:pP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BROUARD N_TR UA (0.5) </a:t>
            </a:r>
          </a:p>
          <a:p>
            <a:pPr eaLnBrk="1" hangingPunct="1">
              <a:defRPr/>
            </a:pPr>
            <a:r>
              <a:rPr lang="fr-FR" sz="600" i="1" dirty="0">
                <a:solidFill>
                  <a:srgbClr val="7030A0"/>
                </a:solidFill>
                <a:latin typeface="Calibri" charset="0"/>
              </a:rPr>
              <a:t>DAVRANCHE C_UA PhD UA (1.0)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ED1963-D41C-4B98-9EB7-65AD0975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858" y="5982579"/>
            <a:ext cx="1246394" cy="598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94" y="6348791"/>
            <a:ext cx="1510724" cy="13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 dirty="0">
                <a:solidFill>
                  <a:srgbClr val="008000"/>
                </a:solidFill>
              </a:rPr>
              <a:t>Personnel UA non IRHS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26" y="6199475"/>
            <a:ext cx="156004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Personnel autre employeur accueilli à l’IRHS</a:t>
            </a:r>
            <a:endParaRPr lang="fr-FR" sz="600" dirty="0"/>
          </a:p>
        </p:txBody>
      </p:sp>
      <p:sp>
        <p:nvSpPr>
          <p:cNvPr id="8" name="Rectangle 7"/>
          <p:cNvSpPr/>
          <p:nvPr/>
        </p:nvSpPr>
        <p:spPr>
          <a:xfrm>
            <a:off x="6281062" y="4261515"/>
            <a:ext cx="1400857" cy="2262158"/>
          </a:xfrm>
          <a:prstGeom prst="rect">
            <a:avLst/>
          </a:prstGeom>
          <a:ln>
            <a:solidFill>
              <a:srgbClr val="7A81FF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dirty="0">
                <a:solidFill>
                  <a:prstClr val="black"/>
                </a:solidFill>
                <a:latin typeface="Verdana" charset="0"/>
                <a:cs typeface="Verdana" charset="0"/>
              </a:rPr>
              <a:t>PHENOTIC </a:t>
            </a:r>
            <a:r>
              <a:rPr lang="fr-FR" sz="700" dirty="0">
                <a:solidFill>
                  <a:prstClr val="black"/>
                </a:solidFill>
                <a:latin typeface="Verdana" charset="0"/>
                <a:cs typeface="Verdana" charset="0"/>
              </a:rPr>
              <a:t>(ISC INRAE)</a:t>
            </a:r>
          </a:p>
          <a:p>
            <a:pPr lvl="0">
              <a:defRPr/>
            </a:pPr>
            <a:endParaRPr lang="fr-FR" sz="300" b="1" dirty="0">
              <a:solidFill>
                <a:srgbClr val="008000"/>
              </a:solidFill>
              <a:latin typeface="Calibri" charset="0"/>
            </a:endParaRPr>
          </a:p>
          <a:p>
            <a:pPr lvl="0">
              <a:defRPr/>
            </a:pP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BOUREAU </a:t>
            </a:r>
            <a:r>
              <a:rPr lang="fr-FR" sz="600" b="1" dirty="0" err="1">
                <a:solidFill>
                  <a:srgbClr val="008000"/>
                </a:solidFill>
                <a:latin typeface="Calibri" charset="0"/>
              </a:rPr>
              <a:t>T_Pr</a:t>
            </a: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 UA (0.25) </a:t>
            </a:r>
            <a:endParaRPr lang="fr-FR" sz="600" b="1" dirty="0">
              <a:solidFill>
                <a:srgbClr val="0000FF"/>
              </a:solidFill>
              <a:latin typeface="Calibri" charset="0"/>
            </a:endParaRPr>
          </a:p>
          <a:p>
            <a:pPr>
              <a:defRPr/>
            </a:pPr>
            <a:r>
              <a:rPr lang="fr-FR" sz="600" b="1" dirty="0">
                <a:solidFill>
                  <a:srgbClr val="0000FF"/>
                </a:solidFill>
                <a:latin typeface="Calibri" charset="0"/>
              </a:rPr>
              <a:t>GARDET R_IR IARA  (0.8)</a:t>
            </a:r>
          </a:p>
          <a:p>
            <a:pPr>
              <a:defRPr/>
            </a:pPr>
            <a:r>
              <a:rPr lang="fr-FR" sz="600" b="1" dirty="0">
                <a:solidFill>
                  <a:srgbClr val="008000"/>
                </a:solidFill>
                <a:latin typeface="Calibri" charset="0"/>
              </a:rPr>
              <a:t>BELIN E_MC UA (0.1)</a:t>
            </a:r>
          </a:p>
          <a:p>
            <a:pPr lvl="0">
              <a:defRPr/>
            </a:pPr>
            <a:endParaRPr lang="fr-FR" sz="300" dirty="0">
              <a:solidFill>
                <a:srgbClr val="0000FF"/>
              </a:solidFill>
              <a:latin typeface="Calibri" charset="0"/>
            </a:endParaRPr>
          </a:p>
          <a:p>
            <a:pPr>
              <a:defRPr/>
            </a:pPr>
            <a:r>
              <a:rPr lang="fr-FR" sz="600" dirty="0">
                <a:solidFill>
                  <a:srgbClr val="008000"/>
                </a:solidFill>
                <a:latin typeface="+mn-lt"/>
              </a:rPr>
              <a:t>BONAFOS M_IE UA (1.0)</a:t>
            </a:r>
          </a:p>
          <a:p>
            <a:pPr>
              <a:defRPr/>
            </a:pPr>
            <a:r>
              <a:rPr lang="fr-FR" sz="600" dirty="0">
                <a:latin typeface="Calibri" charset="0"/>
              </a:rPr>
              <a:t>EID R_IE INRAE SPE (1.0) PI</a:t>
            </a:r>
          </a:p>
          <a:p>
            <a:pPr>
              <a:defRPr/>
            </a:pPr>
            <a:r>
              <a:rPr lang="fr-FR" sz="600" i="1" dirty="0">
                <a:solidFill>
                  <a:srgbClr val="0000FF"/>
                </a:solidFill>
                <a:latin typeface="Calibri" charset="0"/>
              </a:rPr>
              <a:t>HARDOUIN A_IE CDD IARA (0.6)</a:t>
            </a:r>
          </a:p>
          <a:p>
            <a:pPr>
              <a:defRPr/>
            </a:pPr>
            <a:r>
              <a:rPr lang="fr-FR" sz="600" i="1" dirty="0">
                <a:solidFill>
                  <a:prstClr val="black"/>
                </a:solidFill>
                <a:latin typeface="Calibri" charset="0"/>
              </a:rPr>
              <a:t>KOCUIBA J_IE CDD INRAE (1.0)</a:t>
            </a:r>
          </a:p>
          <a:p>
            <a:pPr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CATTANEO C_AI INRAE SPE (1.0)</a:t>
            </a:r>
          </a:p>
          <a:p>
            <a:pPr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GAUDIER G_TR IARA (1.0)</a:t>
            </a:r>
            <a:endParaRPr lang="fr-FR" sz="600" dirty="0">
              <a:solidFill>
                <a:prstClr val="black"/>
              </a:solidFill>
              <a:latin typeface="Calibri" charset="0"/>
            </a:endParaRPr>
          </a:p>
          <a:p>
            <a:pPr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ANJUERE M_TR INRAE BAP (1.0)</a:t>
            </a:r>
          </a:p>
          <a:p>
            <a:pPr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BESSE I_TR IARA  (0.6)</a:t>
            </a:r>
          </a:p>
          <a:p>
            <a:pPr lvl="0"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BOURSIER C_TR INRAE SPE (0.5)</a:t>
            </a:r>
          </a:p>
          <a:p>
            <a:pPr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DURAND E_TR INRAE BAP (1.0)</a:t>
            </a:r>
          </a:p>
          <a:p>
            <a:pPr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FOUBERT C_TR INRAE  BAP (1.0)</a:t>
            </a:r>
          </a:p>
          <a:p>
            <a:pPr lvl="0"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HELLYN K_TR INRAE BAP (1.0)</a:t>
            </a:r>
          </a:p>
          <a:p>
            <a:pPr lvl="0"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LE BIGOT C_TR INRAE BAP (1.0)</a:t>
            </a:r>
          </a:p>
          <a:p>
            <a:pPr lvl="0">
              <a:defRPr/>
            </a:pPr>
            <a:r>
              <a:rPr lang="fr-FR" sz="600" dirty="0">
                <a:solidFill>
                  <a:prstClr val="black"/>
                </a:solidFill>
                <a:latin typeface="Calibri" charset="0"/>
              </a:rPr>
              <a:t>MOULEVRIER C_TR INRAE BAP (0.8)</a:t>
            </a:r>
          </a:p>
          <a:p>
            <a:pPr lvl="0">
              <a:defRPr/>
            </a:pPr>
            <a:r>
              <a:rPr lang="fr-FR" sz="600" i="1" dirty="0">
                <a:solidFill>
                  <a:prstClr val="black"/>
                </a:solidFill>
                <a:latin typeface="Calibri" charset="0"/>
              </a:rPr>
              <a:t>BRUNEL M_TR CDD INRAE (1.0)</a:t>
            </a:r>
          </a:p>
          <a:p>
            <a:pPr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GUILLET S_TR IARA  (0.1)</a:t>
            </a:r>
          </a:p>
          <a:p>
            <a:pPr lvl="0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COURAUD S_AT IARA (0.1)</a:t>
            </a:r>
          </a:p>
          <a:p>
            <a:pPr lvl="0">
              <a:defRPr/>
            </a:pPr>
            <a:r>
              <a:rPr lang="fr-FR" sz="600" dirty="0">
                <a:solidFill>
                  <a:srgbClr val="0000FF"/>
                </a:solidFill>
                <a:latin typeface="Calibri" charset="0"/>
              </a:rPr>
              <a:t>ROBERT M_AT IARA (0.7)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226" y="6444195"/>
            <a:ext cx="87075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Personnel contractuel</a:t>
            </a:r>
            <a:endParaRPr lang="fr-FR" sz="6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73B2CA-02FF-4BFC-96F6-D747CFC12C7C}"/>
              </a:ext>
            </a:extLst>
          </p:cNvPr>
          <p:cNvSpPr txBox="1"/>
          <p:nvPr/>
        </p:nvSpPr>
        <p:spPr>
          <a:xfrm>
            <a:off x="6508951" y="6510196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*PI: Pôle Informatique</a:t>
            </a:r>
          </a:p>
        </p:txBody>
      </p:sp>
      <p:sp>
        <p:nvSpPr>
          <p:cNvPr id="32" name="ZoneTexte 23">
            <a:extLst>
              <a:ext uri="{FF2B5EF4-FFF2-40B4-BE49-F238E27FC236}">
                <a16:creationId xmlns:a16="http://schemas.microsoft.com/office/drawing/2014/main" id="{50012B32-346A-467F-8E3D-D2F8C328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76" y="3668376"/>
            <a:ext cx="1345535" cy="415498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dirty="0">
                <a:latin typeface="Verdana" charset="0"/>
                <a:cs typeface="Verdana" charset="0"/>
              </a:rPr>
              <a:t>Qualité-Prévention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LALANNE D_AI INRAE BAP (0.45)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RAVON E_TR INRAE BAP (0.45) </a:t>
            </a:r>
          </a:p>
        </p:txBody>
      </p:sp>
      <p:sp>
        <p:nvSpPr>
          <p:cNvPr id="13329" name="ZoneTexte 23"/>
          <p:cNvSpPr txBox="1">
            <a:spLocks noChangeArrowheads="1"/>
          </p:cNvSpPr>
          <p:nvPr/>
        </p:nvSpPr>
        <p:spPr bwMode="auto">
          <a:xfrm>
            <a:off x="7720163" y="5374468"/>
            <a:ext cx="1370575" cy="553998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>
                <a:latin typeface="Verdana" charset="0"/>
                <a:cs typeface="Verdana" charset="0"/>
              </a:rPr>
              <a:t>I-MAC (SFR)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MACHEREL </a:t>
            </a:r>
            <a:r>
              <a:rPr lang="fr-FR" sz="600" dirty="0" err="1">
                <a:solidFill>
                  <a:srgbClr val="008000"/>
                </a:solidFill>
                <a:latin typeface="Calibri" charset="0"/>
              </a:rPr>
              <a:t>D_Pr</a:t>
            </a:r>
            <a:r>
              <a:rPr lang="fr-FR" sz="600" dirty="0">
                <a:solidFill>
                  <a:srgbClr val="008000"/>
                </a:solidFill>
                <a:latin typeface="Calibri" charset="0"/>
              </a:rPr>
              <a:t> UA (0.1)</a:t>
            </a:r>
          </a:p>
          <a:p>
            <a:pPr eaLnBrk="1" hangingPunct="1"/>
            <a:r>
              <a:rPr lang="fr-FR" sz="600" dirty="0">
                <a:solidFill>
                  <a:srgbClr val="008000"/>
                </a:solidFill>
                <a:latin typeface="Calibri" charset="0"/>
              </a:rPr>
              <a:t>ROLLAND  A_IE UA (1.0)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SIMONNEAU F_TR INRAE BAP (1.0) </a:t>
            </a:r>
            <a:endParaRPr lang="fr-FR" sz="1200" dirty="0">
              <a:latin typeface="Verdana" charset="0"/>
              <a:cs typeface="Verdana" charset="0"/>
            </a:endParaRPr>
          </a:p>
        </p:txBody>
      </p:sp>
      <p:sp>
        <p:nvSpPr>
          <p:cNvPr id="33" name="ZoneTexte 9">
            <a:extLst>
              <a:ext uri="{FF2B5EF4-FFF2-40B4-BE49-F238E27FC236}">
                <a16:creationId xmlns:a16="http://schemas.microsoft.com/office/drawing/2014/main" id="{403D0C3F-D49D-4D9F-B368-10ABC669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520" y="5424466"/>
            <a:ext cx="1471936" cy="738664"/>
          </a:xfrm>
          <a:prstGeom prst="rect">
            <a:avLst/>
          </a:prstGeom>
          <a:noFill/>
          <a:ln>
            <a:solidFill>
              <a:srgbClr val="7A81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600" dirty="0">
              <a:solidFill>
                <a:srgbClr val="7F7F7F"/>
              </a:solidFill>
              <a:latin typeface="Calibri" charset="0"/>
            </a:endParaRPr>
          </a:p>
          <a:p>
            <a:pPr eaLnBrk="1" hangingPunct="1"/>
            <a:r>
              <a:rPr lang="fr-FR" sz="600" dirty="0">
                <a:latin typeface="Calibri" charset="0"/>
              </a:rPr>
              <a:t>DHS</a:t>
            </a:r>
          </a:p>
          <a:p>
            <a:pPr eaLnBrk="1" hangingPunct="1"/>
            <a:endParaRPr lang="fr-FR" sz="600" dirty="0">
              <a:latin typeface="Calibri" charset="0"/>
            </a:endParaRPr>
          </a:p>
          <a:p>
            <a:pPr eaLnBrk="1" hangingPunct="1"/>
            <a:r>
              <a:rPr lang="fr-FR" sz="600" dirty="0">
                <a:latin typeface="Calibri" charset="0"/>
              </a:rPr>
              <a:t>SIMARD M-H_IR  INRAE BAP (1.0)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GUISNEL R_TR INRAE BAP (1.0)   </a:t>
            </a:r>
          </a:p>
          <a:p>
            <a:pPr eaLnBrk="1" hangingPunct="1"/>
            <a:r>
              <a:rPr lang="fr-FR" sz="600" dirty="0">
                <a:latin typeface="Calibri" charset="0"/>
              </a:rPr>
              <a:t>LANTOINE FX_TR INRAE BAP (1.0)</a:t>
            </a:r>
          </a:p>
          <a:p>
            <a:pPr eaLnBrk="1" hangingPunct="1"/>
            <a:endParaRPr lang="fr-FR" sz="600" dirty="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19BE2249-7A32-47F1-8298-69F367CCCC47}"/>
              </a:ext>
            </a:extLst>
          </p:cNvPr>
          <p:cNvGrpSpPr/>
          <p:nvPr/>
        </p:nvGrpSpPr>
        <p:grpSpPr>
          <a:xfrm>
            <a:off x="119038" y="350909"/>
            <a:ext cx="8910084" cy="5813920"/>
            <a:chOff x="119038" y="350909"/>
            <a:chExt cx="8910084" cy="5813920"/>
          </a:xfrm>
        </p:grpSpPr>
        <p:pic>
          <p:nvPicPr>
            <p:cNvPr id="154" name="Image 1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38" y="1951768"/>
              <a:ext cx="8910084" cy="4213061"/>
            </a:xfrm>
            <a:prstGeom prst="rect">
              <a:avLst/>
            </a:prstGeom>
          </p:spPr>
        </p:pic>
        <p:sp>
          <p:nvSpPr>
            <p:cNvPr id="162" name="ZoneTexte 3"/>
            <p:cNvSpPr txBox="1">
              <a:spLocks noChangeArrowheads="1"/>
            </p:cNvSpPr>
            <p:nvPr/>
          </p:nvSpPr>
          <p:spPr bwMode="auto">
            <a:xfrm>
              <a:off x="3548463" y="693171"/>
              <a:ext cx="480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3200" dirty="0"/>
                <a:t>Scientific organisation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12B72948-E7CB-4A64-9CA1-C736DD38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91" y="350909"/>
              <a:ext cx="28575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22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2564841" y="2045140"/>
            <a:ext cx="4714022" cy="4398350"/>
            <a:chOff x="3025595" y="573994"/>
            <a:chExt cx="6285362" cy="5864466"/>
          </a:xfrm>
        </p:grpSpPr>
        <p:sp>
          <p:nvSpPr>
            <p:cNvPr id="174" name="ZoneTexte 173"/>
            <p:cNvSpPr txBox="1"/>
            <p:nvPr/>
          </p:nvSpPr>
          <p:spPr>
            <a:xfrm>
              <a:off x="5442995" y="2684696"/>
              <a:ext cx="208902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5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Recherches méthodologiques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8076" y="1711493"/>
              <a:ext cx="2613293" cy="233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+mn-cs"/>
                </a:rPr>
                <a:t>A1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       Mécanismes de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      réponse et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  d’adaptation    </a:t>
              </a:r>
              <a:b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</a:br>
              <a: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des plantes à l'environnement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biotique et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350" b="1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abiotique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16712" y="1705187"/>
              <a:ext cx="2994245" cy="233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"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A2</a:t>
              </a:r>
            </a:p>
            <a:p>
              <a:pPr marL="200025"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Mécanismes</a:t>
              </a: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et </a:t>
              </a:r>
            </a:p>
            <a:p>
              <a:pPr marL="200025"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	</a:t>
              </a: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stratégies</a:t>
              </a: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de</a:t>
              </a:r>
            </a:p>
            <a:p>
              <a:pPr marL="200025"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	 </a:t>
              </a: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biocontrôle</a:t>
              </a: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et</a:t>
              </a:r>
            </a:p>
            <a:p>
              <a:pPr marL="200025"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	   </a:t>
              </a: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autres</a:t>
              </a: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méthodes</a:t>
              </a:r>
              <a:endParaRPr lang="en-US" sz="1350" b="1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200025"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	     alternatives aux</a:t>
              </a:r>
            </a:p>
            <a:p>
              <a:pPr marL="200025" algn="just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	      </a:t>
              </a: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intrants</a:t>
              </a:r>
              <a:r>
                <a:rPr lang="en-US" sz="135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		       </a:t>
              </a:r>
              <a:r>
                <a:rPr lang="en-US" sz="135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+mn-cs"/>
                </a:rPr>
                <a:t>chimiques</a:t>
              </a:r>
              <a:endParaRPr lang="en-US" sz="1350" b="1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66758" y="4994233"/>
              <a:ext cx="4329578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"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A3</a:t>
              </a:r>
            </a:p>
            <a:p>
              <a:pPr marL="200025"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Histoires</a:t>
              </a:r>
              <a:r>
                <a:rPr lang="en-US" sz="1350" b="1" dirty="0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en-US" sz="1350" b="1" dirty="0" err="1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évolutives</a:t>
              </a:r>
              <a:r>
                <a:rPr lang="en-US" sz="1350" b="1" dirty="0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des </a:t>
              </a:r>
              <a:r>
                <a:rPr lang="en-US" sz="1350" b="1" dirty="0" err="1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plantes</a:t>
              </a:r>
              <a:r>
                <a:rPr lang="en-US" sz="1350" b="1" dirty="0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et  </a:t>
              </a:r>
              <a:r>
                <a:rPr lang="en-US" sz="1350" b="1" dirty="0" err="1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microorganismes</a:t>
              </a:r>
              <a:r>
                <a:rPr lang="en-US" sz="1350" b="1" dirty="0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en-US" sz="1350" b="1" dirty="0" err="1">
                  <a:solidFill>
                    <a:srgbClr val="00B0F0"/>
                  </a:solidFill>
                  <a:latin typeface="Calibri" panose="020F0502020204030204" pitchFamily="34" charset="0"/>
                  <a:ea typeface="+mn-ea"/>
                  <a:cs typeface="+mn-cs"/>
                </a:rPr>
                <a:t>associés</a:t>
              </a:r>
              <a:endParaRPr lang="en-US" sz="1350" b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3025595" y="573994"/>
              <a:ext cx="6192914" cy="5864466"/>
              <a:chOff x="-130200" y="529389"/>
              <a:chExt cx="6192914" cy="5864466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-130200" y="529389"/>
                <a:ext cx="6192914" cy="586446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5" name="Groupe 34"/>
              <p:cNvGrpSpPr/>
              <p:nvPr/>
            </p:nvGrpSpPr>
            <p:grpSpPr>
              <a:xfrm>
                <a:off x="2809508" y="529389"/>
                <a:ext cx="795031" cy="1992484"/>
                <a:chOff x="2809508" y="529389"/>
                <a:chExt cx="795031" cy="1992484"/>
              </a:xfrm>
            </p:grpSpPr>
            <p:cxnSp>
              <p:nvCxnSpPr>
                <p:cNvPr id="186" name="Connecteur droit 185"/>
                <p:cNvCxnSpPr/>
                <p:nvPr/>
              </p:nvCxnSpPr>
              <p:spPr>
                <a:xfrm rot="24464" flipH="1" flipV="1">
                  <a:off x="2860699" y="1716895"/>
                  <a:ext cx="150639" cy="8049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e 33"/>
                <p:cNvGrpSpPr/>
                <p:nvPr/>
              </p:nvGrpSpPr>
              <p:grpSpPr>
                <a:xfrm>
                  <a:off x="2809508" y="529389"/>
                  <a:ext cx="795031" cy="1621089"/>
                  <a:chOff x="2809508" y="529389"/>
                  <a:chExt cx="795031" cy="1621089"/>
                </a:xfrm>
              </p:grpSpPr>
              <p:cxnSp>
                <p:nvCxnSpPr>
                  <p:cNvPr id="185" name="Connecteur droit 184"/>
                  <p:cNvCxnSpPr>
                    <a:stCxn id="180" idx="0"/>
                    <a:endCxn id="188" idx="2"/>
                  </p:cNvCxnSpPr>
                  <p:nvPr/>
                </p:nvCxnSpPr>
                <p:spPr>
                  <a:xfrm flipH="1">
                    <a:off x="2862516" y="529389"/>
                    <a:ext cx="103741" cy="56396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Ellipse 186"/>
                  <p:cNvSpPr/>
                  <p:nvPr/>
                </p:nvSpPr>
                <p:spPr>
                  <a:xfrm rot="24464">
                    <a:off x="3010479" y="1126868"/>
                    <a:ext cx="594060" cy="5668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8" name="Ellipse 187"/>
                  <p:cNvSpPr>
                    <a:spLocks noChangeAspect="1"/>
                  </p:cNvSpPr>
                  <p:nvPr/>
                </p:nvSpPr>
                <p:spPr>
                  <a:xfrm rot="24464">
                    <a:off x="2862512" y="951679"/>
                    <a:ext cx="297029" cy="285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9" name="Ellipse 188"/>
                  <p:cNvSpPr>
                    <a:spLocks noChangeAspect="1"/>
                  </p:cNvSpPr>
                  <p:nvPr/>
                </p:nvSpPr>
                <p:spPr>
                  <a:xfrm rot="24464">
                    <a:off x="2862938" y="1594697"/>
                    <a:ext cx="297029" cy="285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0" name="Ellipse 189"/>
                  <p:cNvSpPr>
                    <a:spLocks noChangeAspect="1"/>
                  </p:cNvSpPr>
                  <p:nvPr/>
                </p:nvSpPr>
                <p:spPr>
                  <a:xfrm rot="822583">
                    <a:off x="2915748" y="820347"/>
                    <a:ext cx="335061" cy="32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1" name="Ellipse 190"/>
                  <p:cNvSpPr>
                    <a:spLocks noChangeAspect="1"/>
                  </p:cNvSpPr>
                  <p:nvPr/>
                </p:nvSpPr>
                <p:spPr>
                  <a:xfrm rot="24464">
                    <a:off x="2916595" y="1685689"/>
                    <a:ext cx="335061" cy="32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92" name="Ellipse 191"/>
                  <p:cNvSpPr>
                    <a:spLocks noChangeAspect="1"/>
                  </p:cNvSpPr>
                  <p:nvPr/>
                </p:nvSpPr>
                <p:spPr>
                  <a:xfrm rot="24464">
                    <a:off x="2972420" y="1246883"/>
                    <a:ext cx="368248" cy="3261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193" name="Connecteur droit 192"/>
                  <p:cNvCxnSpPr/>
                  <p:nvPr/>
                </p:nvCxnSpPr>
                <p:spPr>
                  <a:xfrm rot="14422410" flipV="1">
                    <a:off x="3010839" y="1625324"/>
                    <a:ext cx="149283" cy="10820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necteur droit 193"/>
                  <p:cNvCxnSpPr/>
                  <p:nvPr/>
                </p:nvCxnSpPr>
                <p:spPr>
                  <a:xfrm rot="14422410">
                    <a:off x="2784234" y="1836932"/>
                    <a:ext cx="316228" cy="121166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necteur droit 194"/>
                  <p:cNvCxnSpPr/>
                  <p:nvPr/>
                </p:nvCxnSpPr>
                <p:spPr>
                  <a:xfrm rot="14422410" flipV="1">
                    <a:off x="2961903" y="1460290"/>
                    <a:ext cx="109466" cy="16924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necteur droit 195"/>
                  <p:cNvCxnSpPr/>
                  <p:nvPr/>
                </p:nvCxnSpPr>
                <p:spPr>
                  <a:xfrm rot="14422410" flipV="1">
                    <a:off x="3027792" y="1162905"/>
                    <a:ext cx="70623" cy="216516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necteur droit 196"/>
                  <p:cNvCxnSpPr/>
                  <p:nvPr/>
                </p:nvCxnSpPr>
                <p:spPr>
                  <a:xfrm rot="14422410" flipH="1" flipV="1">
                    <a:off x="3154058" y="955771"/>
                    <a:ext cx="32002" cy="301829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necteur droit 197"/>
                  <p:cNvCxnSpPr/>
                  <p:nvPr/>
                </p:nvCxnSpPr>
                <p:spPr>
                  <a:xfrm rot="14422410">
                    <a:off x="2788827" y="767754"/>
                    <a:ext cx="316783" cy="27542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110"/>
                  <p:cNvCxnSpPr/>
                  <p:nvPr/>
                </p:nvCxnSpPr>
                <p:spPr>
                  <a:xfrm flipH="1">
                    <a:off x="2904473" y="556652"/>
                    <a:ext cx="94138" cy="52765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necteur droit 116"/>
                  <p:cNvCxnSpPr/>
                  <p:nvPr/>
                </p:nvCxnSpPr>
                <p:spPr>
                  <a:xfrm rot="-60000">
                    <a:off x="2902031" y="1718478"/>
                    <a:ext cx="86563" cy="4320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necteur droit 123"/>
                  <p:cNvCxnSpPr/>
                  <p:nvPr/>
                </p:nvCxnSpPr>
                <p:spPr>
                  <a:xfrm>
                    <a:off x="3028395" y="1633258"/>
                    <a:ext cx="310063" cy="16664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Connecteur droit 126"/>
                  <p:cNvCxnSpPr/>
                  <p:nvPr/>
                </p:nvCxnSpPr>
                <p:spPr>
                  <a:xfrm>
                    <a:off x="3061139" y="1665430"/>
                    <a:ext cx="229686" cy="7854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necteur droit 131"/>
                  <p:cNvCxnSpPr/>
                  <p:nvPr/>
                </p:nvCxnSpPr>
                <p:spPr>
                  <a:xfrm flipH="1">
                    <a:off x="3099036" y="1065941"/>
                    <a:ext cx="197536" cy="76664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Connecteur droit 133"/>
                  <p:cNvCxnSpPr/>
                  <p:nvPr/>
                </p:nvCxnSpPr>
                <p:spPr>
                  <a:xfrm flipH="1" flipV="1">
                    <a:off x="3013924" y="1540113"/>
                    <a:ext cx="156621" cy="77072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9" name="Groupe 138"/>
              <p:cNvGrpSpPr/>
              <p:nvPr/>
            </p:nvGrpSpPr>
            <p:grpSpPr>
              <a:xfrm rot="7178740">
                <a:off x="4249567" y="3766324"/>
                <a:ext cx="795031" cy="1992484"/>
                <a:chOff x="2809508" y="529389"/>
                <a:chExt cx="795031" cy="1992484"/>
              </a:xfrm>
            </p:grpSpPr>
            <p:cxnSp>
              <p:nvCxnSpPr>
                <p:cNvPr id="140" name="Connecteur droit 139"/>
                <p:cNvCxnSpPr/>
                <p:nvPr/>
              </p:nvCxnSpPr>
              <p:spPr>
                <a:xfrm rot="24464" flipH="1" flipV="1">
                  <a:off x="2860699" y="1716895"/>
                  <a:ext cx="150639" cy="8049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1" name="Groupe 140"/>
                <p:cNvGrpSpPr/>
                <p:nvPr/>
              </p:nvGrpSpPr>
              <p:grpSpPr>
                <a:xfrm>
                  <a:off x="2809508" y="529389"/>
                  <a:ext cx="795031" cy="1621089"/>
                  <a:chOff x="2809508" y="529389"/>
                  <a:chExt cx="795031" cy="1621089"/>
                </a:xfrm>
              </p:grpSpPr>
              <p:cxnSp>
                <p:nvCxnSpPr>
                  <p:cNvPr id="142" name="Connecteur droit 141"/>
                  <p:cNvCxnSpPr>
                    <a:endCxn id="144" idx="2"/>
                  </p:cNvCxnSpPr>
                  <p:nvPr/>
                </p:nvCxnSpPr>
                <p:spPr>
                  <a:xfrm flipH="1">
                    <a:off x="2862516" y="529389"/>
                    <a:ext cx="103741" cy="56396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Ellipse 142"/>
                  <p:cNvSpPr/>
                  <p:nvPr/>
                </p:nvSpPr>
                <p:spPr>
                  <a:xfrm rot="24464">
                    <a:off x="3010479" y="1126868"/>
                    <a:ext cx="594060" cy="5668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4" name="Ellipse 143"/>
                  <p:cNvSpPr>
                    <a:spLocks noChangeAspect="1"/>
                  </p:cNvSpPr>
                  <p:nvPr/>
                </p:nvSpPr>
                <p:spPr>
                  <a:xfrm rot="24464">
                    <a:off x="2862512" y="951679"/>
                    <a:ext cx="297029" cy="285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5" name="Ellipse 144"/>
                  <p:cNvSpPr>
                    <a:spLocks noChangeAspect="1"/>
                  </p:cNvSpPr>
                  <p:nvPr/>
                </p:nvSpPr>
                <p:spPr>
                  <a:xfrm rot="24464">
                    <a:off x="2862938" y="1594697"/>
                    <a:ext cx="297029" cy="285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6" name="Ellipse 145"/>
                  <p:cNvSpPr>
                    <a:spLocks noChangeAspect="1"/>
                  </p:cNvSpPr>
                  <p:nvPr/>
                </p:nvSpPr>
                <p:spPr>
                  <a:xfrm rot="822583">
                    <a:off x="2915748" y="820347"/>
                    <a:ext cx="335061" cy="32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7" name="Ellipse 146"/>
                  <p:cNvSpPr>
                    <a:spLocks noChangeAspect="1"/>
                  </p:cNvSpPr>
                  <p:nvPr/>
                </p:nvSpPr>
                <p:spPr>
                  <a:xfrm rot="24464">
                    <a:off x="2916595" y="1685689"/>
                    <a:ext cx="335061" cy="32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8" name="Ellipse 147"/>
                  <p:cNvSpPr>
                    <a:spLocks noChangeAspect="1"/>
                  </p:cNvSpPr>
                  <p:nvPr/>
                </p:nvSpPr>
                <p:spPr>
                  <a:xfrm rot="24464">
                    <a:off x="2972420" y="1246883"/>
                    <a:ext cx="368248" cy="3261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149" name="Connecteur droit 148"/>
                  <p:cNvCxnSpPr/>
                  <p:nvPr/>
                </p:nvCxnSpPr>
                <p:spPr>
                  <a:xfrm rot="14422410" flipV="1">
                    <a:off x="3010839" y="1625324"/>
                    <a:ext cx="149283" cy="10820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necteur droit 149"/>
                  <p:cNvCxnSpPr/>
                  <p:nvPr/>
                </p:nvCxnSpPr>
                <p:spPr>
                  <a:xfrm rot="14422410">
                    <a:off x="2784234" y="1836932"/>
                    <a:ext cx="316228" cy="121166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necteur droit 150"/>
                  <p:cNvCxnSpPr/>
                  <p:nvPr/>
                </p:nvCxnSpPr>
                <p:spPr>
                  <a:xfrm rot="14422410" flipV="1">
                    <a:off x="2961903" y="1460290"/>
                    <a:ext cx="109466" cy="16924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Connecteur droit 151"/>
                  <p:cNvCxnSpPr/>
                  <p:nvPr/>
                </p:nvCxnSpPr>
                <p:spPr>
                  <a:xfrm rot="14422410" flipV="1">
                    <a:off x="3027792" y="1162905"/>
                    <a:ext cx="70623" cy="216516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necteur droit 152"/>
                  <p:cNvCxnSpPr/>
                  <p:nvPr/>
                </p:nvCxnSpPr>
                <p:spPr>
                  <a:xfrm rot="14422410" flipH="1" flipV="1">
                    <a:off x="3154058" y="955771"/>
                    <a:ext cx="32002" cy="301829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necteur droit 153"/>
                  <p:cNvCxnSpPr/>
                  <p:nvPr/>
                </p:nvCxnSpPr>
                <p:spPr>
                  <a:xfrm rot="14422410">
                    <a:off x="2788827" y="767754"/>
                    <a:ext cx="316783" cy="27542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necteur droit 154"/>
                  <p:cNvCxnSpPr/>
                  <p:nvPr/>
                </p:nvCxnSpPr>
                <p:spPr>
                  <a:xfrm flipH="1">
                    <a:off x="2904473" y="556652"/>
                    <a:ext cx="94138" cy="52765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necteur droit 155"/>
                  <p:cNvCxnSpPr/>
                  <p:nvPr/>
                </p:nvCxnSpPr>
                <p:spPr>
                  <a:xfrm rot="-60000">
                    <a:off x="2902031" y="1718478"/>
                    <a:ext cx="86563" cy="4320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necteur droit 156"/>
                  <p:cNvCxnSpPr/>
                  <p:nvPr/>
                </p:nvCxnSpPr>
                <p:spPr>
                  <a:xfrm>
                    <a:off x="3028395" y="1633258"/>
                    <a:ext cx="310063" cy="16664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necteur droit 157"/>
                  <p:cNvCxnSpPr/>
                  <p:nvPr/>
                </p:nvCxnSpPr>
                <p:spPr>
                  <a:xfrm>
                    <a:off x="3061139" y="1665430"/>
                    <a:ext cx="229686" cy="7854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necteur droit 158"/>
                  <p:cNvCxnSpPr/>
                  <p:nvPr/>
                </p:nvCxnSpPr>
                <p:spPr>
                  <a:xfrm flipH="1">
                    <a:off x="3099036" y="1065941"/>
                    <a:ext cx="197536" cy="76664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necteur droit 159"/>
                  <p:cNvCxnSpPr/>
                  <p:nvPr/>
                </p:nvCxnSpPr>
                <p:spPr>
                  <a:xfrm flipH="1" flipV="1">
                    <a:off x="3013924" y="1540113"/>
                    <a:ext cx="156621" cy="77072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1" name="Groupe 160"/>
              <p:cNvGrpSpPr/>
              <p:nvPr/>
            </p:nvGrpSpPr>
            <p:grpSpPr>
              <a:xfrm rot="14574262">
                <a:off x="699474" y="3281111"/>
                <a:ext cx="795031" cy="1992484"/>
                <a:chOff x="2809508" y="529389"/>
                <a:chExt cx="795031" cy="1992484"/>
              </a:xfrm>
            </p:grpSpPr>
            <p:cxnSp>
              <p:nvCxnSpPr>
                <p:cNvPr id="162" name="Connecteur droit 161"/>
                <p:cNvCxnSpPr/>
                <p:nvPr/>
              </p:nvCxnSpPr>
              <p:spPr>
                <a:xfrm rot="24464" flipH="1" flipV="1">
                  <a:off x="2860699" y="1716895"/>
                  <a:ext cx="150639" cy="8049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e 162"/>
                <p:cNvGrpSpPr/>
                <p:nvPr/>
              </p:nvGrpSpPr>
              <p:grpSpPr>
                <a:xfrm>
                  <a:off x="2809508" y="529389"/>
                  <a:ext cx="795031" cy="1621089"/>
                  <a:chOff x="2809508" y="529389"/>
                  <a:chExt cx="795031" cy="1621089"/>
                </a:xfrm>
              </p:grpSpPr>
              <p:cxnSp>
                <p:nvCxnSpPr>
                  <p:cNvPr id="164" name="Connecteur droit 163"/>
                  <p:cNvCxnSpPr>
                    <a:endCxn id="166" idx="2"/>
                  </p:cNvCxnSpPr>
                  <p:nvPr/>
                </p:nvCxnSpPr>
                <p:spPr>
                  <a:xfrm flipH="1">
                    <a:off x="2862516" y="529389"/>
                    <a:ext cx="103741" cy="56396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5" name="Ellipse 164"/>
                  <p:cNvSpPr/>
                  <p:nvPr/>
                </p:nvSpPr>
                <p:spPr>
                  <a:xfrm rot="24464">
                    <a:off x="3010479" y="1126868"/>
                    <a:ext cx="594060" cy="5668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6" name="Ellipse 165"/>
                  <p:cNvSpPr>
                    <a:spLocks noChangeAspect="1"/>
                  </p:cNvSpPr>
                  <p:nvPr/>
                </p:nvSpPr>
                <p:spPr>
                  <a:xfrm rot="24464">
                    <a:off x="2862512" y="951679"/>
                    <a:ext cx="297029" cy="285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7" name="Ellipse 166"/>
                  <p:cNvSpPr>
                    <a:spLocks noChangeAspect="1"/>
                  </p:cNvSpPr>
                  <p:nvPr/>
                </p:nvSpPr>
                <p:spPr>
                  <a:xfrm rot="24464">
                    <a:off x="2862938" y="1594697"/>
                    <a:ext cx="297029" cy="285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8" name="Ellipse 167"/>
                  <p:cNvSpPr>
                    <a:spLocks noChangeAspect="1"/>
                  </p:cNvSpPr>
                  <p:nvPr/>
                </p:nvSpPr>
                <p:spPr>
                  <a:xfrm rot="822583">
                    <a:off x="2915748" y="820347"/>
                    <a:ext cx="335061" cy="32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69" name="Ellipse 168"/>
                  <p:cNvSpPr>
                    <a:spLocks noChangeAspect="1"/>
                  </p:cNvSpPr>
                  <p:nvPr/>
                </p:nvSpPr>
                <p:spPr>
                  <a:xfrm rot="24464">
                    <a:off x="2916595" y="1685689"/>
                    <a:ext cx="335061" cy="32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70" name="Ellipse 169"/>
                  <p:cNvSpPr>
                    <a:spLocks noChangeAspect="1"/>
                  </p:cNvSpPr>
                  <p:nvPr/>
                </p:nvSpPr>
                <p:spPr>
                  <a:xfrm rot="24464">
                    <a:off x="2972420" y="1246883"/>
                    <a:ext cx="368248" cy="3261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fr-FR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171" name="Connecteur droit 170"/>
                  <p:cNvCxnSpPr/>
                  <p:nvPr/>
                </p:nvCxnSpPr>
                <p:spPr>
                  <a:xfrm rot="14422410" flipV="1">
                    <a:off x="3010839" y="1625324"/>
                    <a:ext cx="149283" cy="10820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Connecteur droit 171"/>
                  <p:cNvCxnSpPr/>
                  <p:nvPr/>
                </p:nvCxnSpPr>
                <p:spPr>
                  <a:xfrm rot="14422410">
                    <a:off x="2784234" y="1836932"/>
                    <a:ext cx="316228" cy="121166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necteur droit 172"/>
                  <p:cNvCxnSpPr/>
                  <p:nvPr/>
                </p:nvCxnSpPr>
                <p:spPr>
                  <a:xfrm rot="14422410" flipV="1">
                    <a:off x="2961903" y="1460290"/>
                    <a:ext cx="109466" cy="16924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necteur droit 174"/>
                  <p:cNvCxnSpPr/>
                  <p:nvPr/>
                </p:nvCxnSpPr>
                <p:spPr>
                  <a:xfrm rot="14422410" flipV="1">
                    <a:off x="3027792" y="1162905"/>
                    <a:ext cx="70623" cy="216516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Connecteur droit 175"/>
                  <p:cNvCxnSpPr/>
                  <p:nvPr/>
                </p:nvCxnSpPr>
                <p:spPr>
                  <a:xfrm rot="14422410" flipH="1" flipV="1">
                    <a:off x="3154058" y="955771"/>
                    <a:ext cx="32002" cy="301829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necteur droit 176"/>
                  <p:cNvCxnSpPr/>
                  <p:nvPr/>
                </p:nvCxnSpPr>
                <p:spPr>
                  <a:xfrm rot="14422410">
                    <a:off x="2788827" y="767754"/>
                    <a:ext cx="316783" cy="27542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necteur droit 177"/>
                  <p:cNvCxnSpPr/>
                  <p:nvPr/>
                </p:nvCxnSpPr>
                <p:spPr>
                  <a:xfrm flipH="1">
                    <a:off x="2904473" y="556652"/>
                    <a:ext cx="94138" cy="52765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Connecteur droit 274"/>
                  <p:cNvCxnSpPr/>
                  <p:nvPr/>
                </p:nvCxnSpPr>
                <p:spPr>
                  <a:xfrm rot="-60000">
                    <a:off x="2902031" y="1718478"/>
                    <a:ext cx="86563" cy="4320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Connecteur droit 275"/>
                  <p:cNvCxnSpPr/>
                  <p:nvPr/>
                </p:nvCxnSpPr>
                <p:spPr>
                  <a:xfrm>
                    <a:off x="3028395" y="1633258"/>
                    <a:ext cx="310063" cy="16664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Connecteur droit 276"/>
                  <p:cNvCxnSpPr/>
                  <p:nvPr/>
                </p:nvCxnSpPr>
                <p:spPr>
                  <a:xfrm>
                    <a:off x="3061139" y="1665430"/>
                    <a:ext cx="229686" cy="7854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Connecteur droit 277"/>
                  <p:cNvCxnSpPr/>
                  <p:nvPr/>
                </p:nvCxnSpPr>
                <p:spPr>
                  <a:xfrm flipH="1">
                    <a:off x="3099036" y="1065941"/>
                    <a:ext cx="197536" cy="76664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Connecteur droit 278"/>
                  <p:cNvCxnSpPr/>
                  <p:nvPr/>
                </p:nvCxnSpPr>
                <p:spPr>
                  <a:xfrm flipH="1" flipV="1">
                    <a:off x="3013924" y="1540113"/>
                    <a:ext cx="156621" cy="77072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4" name="Ellipse 183"/>
              <p:cNvSpPr>
                <a:spLocks noChangeAspect="1"/>
              </p:cNvSpPr>
              <p:nvPr/>
            </p:nvSpPr>
            <p:spPr>
              <a:xfrm>
                <a:off x="1693980" y="2240999"/>
                <a:ext cx="2544555" cy="24574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557398" y="2707828"/>
              <a:ext cx="280455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"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A4</a:t>
              </a:r>
            </a:p>
            <a:p>
              <a:pPr marL="200025"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Recherche </a:t>
              </a:r>
              <a:r>
                <a:rPr lang="en-US" sz="135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méthodologique</a:t>
              </a:r>
              <a:r>
                <a:rPr lang="en-US" sz="1350" b="1" dirty="0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et </a:t>
              </a:r>
              <a:r>
                <a:rPr lang="en-US" sz="135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développement</a:t>
              </a:r>
              <a:r>
                <a:rPr lang="en-US" sz="1350" b="1" dirty="0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en-US" sz="135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d’outils</a:t>
              </a:r>
              <a:r>
                <a:rPr lang="en-US" sz="1350" b="1" dirty="0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en-US" sz="1350" b="1" dirty="0" err="1">
                  <a:solidFill>
                    <a:srgbClr val="00B050"/>
                  </a:solidFill>
                  <a:latin typeface="Calibri" panose="020F0502020204030204" pitchFamily="34" charset="0"/>
                  <a:ea typeface="+mn-ea"/>
                  <a:cs typeface="+mn-cs"/>
                </a:rPr>
                <a:t>innovants</a:t>
              </a:r>
              <a:endParaRPr lang="en-US" sz="1350" b="1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7" name="Image 76">
            <a:extLst>
              <a:ext uri="{FF2B5EF4-FFF2-40B4-BE49-F238E27FC236}">
                <a16:creationId xmlns:a16="http://schemas.microsoft.com/office/drawing/2014/main" id="{ED9C0FD4-121C-455F-A7FD-85D1BA2F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1" y="350909"/>
            <a:ext cx="2857500" cy="1371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86DFE0-016F-4D1F-A329-51E7AF9EE861}"/>
              </a:ext>
            </a:extLst>
          </p:cNvPr>
          <p:cNvSpPr txBox="1"/>
          <p:nvPr/>
        </p:nvSpPr>
        <p:spPr>
          <a:xfrm>
            <a:off x="4291872" y="81105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axes scientifiques de l’IRHS</a:t>
            </a:r>
          </a:p>
        </p:txBody>
      </p:sp>
    </p:spTree>
    <p:extLst>
      <p:ext uri="{BB962C8B-B14F-4D97-AF65-F5344CB8AC3E}">
        <p14:creationId xmlns:p14="http://schemas.microsoft.com/office/powerpoint/2010/main" val="314769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296A3731-9AF9-4560-B9B8-19FB2CE91E10}"/>
              </a:ext>
            </a:extLst>
          </p:cNvPr>
          <p:cNvSpPr txBox="1"/>
          <p:nvPr/>
        </p:nvSpPr>
        <p:spPr>
          <a:xfrm>
            <a:off x="76" y="6085686"/>
            <a:ext cx="349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ANAN: Analyse des Acides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Nucléïques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IMAC: Imagerie Cellulaire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HiMic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: High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throughput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Microbiology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PLI : Plateforme Ligérienne d’Isotopie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CRB: Centre de Ressources Biologiques; ISC: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InfraStructure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 Collective,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PMT: Plateau Technique Mutualisé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7593ED-F256-4902-869D-A9546C021FF1}"/>
              </a:ext>
            </a:extLst>
          </p:cNvPr>
          <p:cNvSpPr txBox="1"/>
          <p:nvPr/>
        </p:nvSpPr>
        <p:spPr>
          <a:xfrm>
            <a:off x="549776" y="5797654"/>
            <a:ext cx="10999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mutualisés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077DAE-3FB6-4CD8-BF49-0934A6352773}"/>
              </a:ext>
            </a:extLst>
          </p:cNvPr>
          <p:cNvSpPr txBox="1"/>
          <p:nvPr/>
        </p:nvSpPr>
        <p:spPr>
          <a:xfrm>
            <a:off x="39538" y="100165"/>
            <a:ext cx="306365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rganigramme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fonctionnel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A partir du 01/01/2024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F7A474-31D2-4D7B-9510-DD70735C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920" y="154119"/>
            <a:ext cx="1696825" cy="8144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32EC-CC2A-4F78-9DEA-617AB3B5A192}"/>
              </a:ext>
            </a:extLst>
          </p:cNvPr>
          <p:cNvSpPr/>
          <p:nvPr/>
        </p:nvSpPr>
        <p:spPr>
          <a:xfrm>
            <a:off x="3178679" y="154119"/>
            <a:ext cx="1880992" cy="78068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Directrice</a:t>
            </a:r>
          </a:p>
          <a:p>
            <a:pPr algn="ctr"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Collège de direction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93DF0-5FAE-4CAB-B61E-467117AC203A}"/>
              </a:ext>
            </a:extLst>
          </p:cNvPr>
          <p:cNvSpPr/>
          <p:nvPr/>
        </p:nvSpPr>
        <p:spPr>
          <a:xfrm>
            <a:off x="1950905" y="1074561"/>
            <a:ext cx="1357460" cy="58446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Conseil d’Unité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36521-BB78-4542-9BC1-040A90497321}"/>
              </a:ext>
            </a:extLst>
          </p:cNvPr>
          <p:cNvSpPr/>
          <p:nvPr/>
        </p:nvSpPr>
        <p:spPr>
          <a:xfrm>
            <a:off x="4915742" y="1074561"/>
            <a:ext cx="1357460" cy="58446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Comité de Pilotage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49B71-FB73-4E0F-A7DD-7956F3A7315F}"/>
              </a:ext>
            </a:extLst>
          </p:cNvPr>
          <p:cNvSpPr/>
          <p:nvPr/>
        </p:nvSpPr>
        <p:spPr>
          <a:xfrm>
            <a:off x="1380354" y="1851590"/>
            <a:ext cx="1928011" cy="80637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Cellule Développement et animation du collectif</a:t>
            </a:r>
            <a:endParaRPr lang="fr-FR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AAE55-A625-4A72-91E9-917D4A167BE8}"/>
              </a:ext>
            </a:extLst>
          </p:cNvPr>
          <p:cNvSpPr/>
          <p:nvPr/>
        </p:nvSpPr>
        <p:spPr>
          <a:xfrm>
            <a:off x="4927697" y="1827058"/>
            <a:ext cx="1779316" cy="85918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Chaire d’animation scientifique</a:t>
            </a:r>
            <a:endParaRPr lang="fr-FR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D4DF0-6D91-4B5F-B170-925C3989E66E}"/>
              </a:ext>
            </a:extLst>
          </p:cNvPr>
          <p:cNvSpPr/>
          <p:nvPr/>
        </p:nvSpPr>
        <p:spPr>
          <a:xfrm>
            <a:off x="185490" y="2987583"/>
            <a:ext cx="1876121" cy="71326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 Equipes de Recherche sur 4 axes scientifiques </a:t>
            </a:r>
            <a:endParaRPr lang="fr-FR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846EF-9038-4A64-B5C4-382D8484C946}"/>
              </a:ext>
            </a:extLst>
          </p:cNvPr>
          <p:cNvSpPr/>
          <p:nvPr/>
        </p:nvSpPr>
        <p:spPr>
          <a:xfrm>
            <a:off x="3263520" y="3037929"/>
            <a:ext cx="1727219" cy="67552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Plateforme/Plateaux Techniques</a:t>
            </a:r>
            <a:endParaRPr lang="fr-FR" sz="14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4D5457-6D8E-4879-B9BD-91AA3C75EA9F}"/>
              </a:ext>
            </a:extLst>
          </p:cNvPr>
          <p:cNvSpPr/>
          <p:nvPr/>
        </p:nvSpPr>
        <p:spPr>
          <a:xfrm>
            <a:off x="6836805" y="3037929"/>
            <a:ext cx="1357460" cy="58446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Fonctions supports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13B54-BED6-40B3-A0E3-C5151CF54FDB}"/>
              </a:ext>
            </a:extLst>
          </p:cNvPr>
          <p:cNvSpPr/>
          <p:nvPr/>
        </p:nvSpPr>
        <p:spPr>
          <a:xfrm>
            <a:off x="3835762" y="4731030"/>
            <a:ext cx="1357460" cy="583458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PTM ANAN </a:t>
            </a:r>
          </a:p>
          <a:p>
            <a:pPr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(SFR </a:t>
            </a:r>
            <a:r>
              <a:rPr lang="fr-FR" sz="1400" kern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QuaSaV</a:t>
            </a: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FD1B7B-16C5-449F-BB5E-81E5EB668E20}"/>
              </a:ext>
            </a:extLst>
          </p:cNvPr>
          <p:cNvSpPr/>
          <p:nvPr/>
        </p:nvSpPr>
        <p:spPr>
          <a:xfrm>
            <a:off x="3835762" y="5377868"/>
            <a:ext cx="1357460" cy="583458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PTM IMAC</a:t>
            </a:r>
          </a:p>
          <a:p>
            <a:pPr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(SFR </a:t>
            </a:r>
            <a:r>
              <a:rPr lang="fr-FR" sz="1400" kern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QuaSaV</a:t>
            </a: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AE599-D611-4966-986D-892A574FFB15}"/>
              </a:ext>
            </a:extLst>
          </p:cNvPr>
          <p:cNvSpPr/>
          <p:nvPr/>
        </p:nvSpPr>
        <p:spPr>
          <a:xfrm>
            <a:off x="7300820" y="3822929"/>
            <a:ext cx="1637248" cy="42706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Pôle Administratif et Gestion</a:t>
            </a:r>
            <a:endParaRPr lang="fr-FR" sz="16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EA595F-ED84-4C1A-9F56-B62567975558}"/>
              </a:ext>
            </a:extLst>
          </p:cNvPr>
          <p:cNvSpPr/>
          <p:nvPr/>
        </p:nvSpPr>
        <p:spPr>
          <a:xfrm>
            <a:off x="7300820" y="4995158"/>
            <a:ext cx="1637243" cy="42706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Prévention/</a:t>
            </a:r>
          </a:p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Qualité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BC146-675D-4142-807D-F3A342D01205}"/>
              </a:ext>
            </a:extLst>
          </p:cNvPr>
          <p:cNvSpPr/>
          <p:nvPr/>
        </p:nvSpPr>
        <p:spPr>
          <a:xfrm>
            <a:off x="7300820" y="6078251"/>
            <a:ext cx="1637238" cy="64586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Service Laverie/prépa. milieux</a:t>
            </a:r>
            <a:endParaRPr lang="fr-FR" sz="16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385874-1674-416D-B09F-C8A271BBB2D9}"/>
              </a:ext>
            </a:extLst>
          </p:cNvPr>
          <p:cNvSpPr/>
          <p:nvPr/>
        </p:nvSpPr>
        <p:spPr>
          <a:xfrm>
            <a:off x="707637" y="3888231"/>
            <a:ext cx="1553125" cy="972775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CRB</a:t>
            </a:r>
            <a:r>
              <a:rPr lang="fr-FR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600" kern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RosePom</a:t>
            </a:r>
            <a:endParaRPr lang="fr-FR" sz="1600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CRB CIRM-CFBP CRB CARPIA</a:t>
            </a:r>
            <a:r>
              <a:rPr lang="fr-FR" sz="16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4A013D3-C915-4842-814D-80C793F547B3}"/>
              </a:ext>
            </a:extLst>
          </p:cNvPr>
          <p:cNvCxnSpPr>
            <a:cxnSpLocks/>
          </p:cNvCxnSpPr>
          <p:nvPr/>
        </p:nvCxnSpPr>
        <p:spPr>
          <a:xfrm>
            <a:off x="7011021" y="3622391"/>
            <a:ext cx="7500" cy="277879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EC1201D-7749-417B-A171-72E6A24EE2A6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7018521" y="4036459"/>
            <a:ext cx="282299" cy="1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A5748C3-CFCD-483F-9984-C4E5CD8C3579}"/>
              </a:ext>
            </a:extLst>
          </p:cNvPr>
          <p:cNvCxnSpPr>
            <a:cxnSpLocks/>
          </p:cNvCxnSpPr>
          <p:nvPr/>
        </p:nvCxnSpPr>
        <p:spPr>
          <a:xfrm>
            <a:off x="7011021" y="5218820"/>
            <a:ext cx="289799" cy="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9672E7-2060-4BC2-9313-03C7B46D35FF}"/>
              </a:ext>
            </a:extLst>
          </p:cNvPr>
          <p:cNvCxnSpPr>
            <a:cxnSpLocks/>
          </p:cNvCxnSpPr>
          <p:nvPr/>
        </p:nvCxnSpPr>
        <p:spPr>
          <a:xfrm>
            <a:off x="7018521" y="6397383"/>
            <a:ext cx="289799" cy="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A819C7-ED96-493F-AA1C-4DA5E5224BA9}"/>
              </a:ext>
            </a:extLst>
          </p:cNvPr>
          <p:cNvCxnSpPr/>
          <p:nvPr/>
        </p:nvCxnSpPr>
        <p:spPr>
          <a:xfrm>
            <a:off x="3581235" y="3707234"/>
            <a:ext cx="0" cy="2469505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A4B892E-0A0E-4C21-8645-0C5DA373D5D0}"/>
              </a:ext>
            </a:extLst>
          </p:cNvPr>
          <p:cNvGrpSpPr/>
          <p:nvPr/>
        </p:nvGrpSpPr>
        <p:grpSpPr>
          <a:xfrm>
            <a:off x="3562381" y="3779593"/>
            <a:ext cx="1630841" cy="470396"/>
            <a:chOff x="3583756" y="3969789"/>
            <a:chExt cx="1630841" cy="5834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5812FD-245B-430D-A975-8101D476BD59}"/>
                </a:ext>
              </a:extLst>
            </p:cNvPr>
            <p:cNvSpPr/>
            <p:nvPr/>
          </p:nvSpPr>
          <p:spPr>
            <a:xfrm>
              <a:off x="3857137" y="3969789"/>
              <a:ext cx="1357460" cy="583458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r-FR" sz="16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ISC PHENOTIC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42259EC-51E7-4792-BD96-D52D1B0C1968}"/>
                </a:ext>
              </a:extLst>
            </p:cNvPr>
            <p:cNvCxnSpPr>
              <a:cxnSpLocks/>
            </p:cNvCxnSpPr>
            <p:nvPr/>
          </p:nvCxnSpPr>
          <p:spPr>
            <a:xfrm>
              <a:off x="3583756" y="4257719"/>
              <a:ext cx="289799" cy="0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0374B84-BD9A-486F-8B69-393656D0C703}"/>
              </a:ext>
            </a:extLst>
          </p:cNvPr>
          <p:cNvGrpSpPr/>
          <p:nvPr/>
        </p:nvGrpSpPr>
        <p:grpSpPr>
          <a:xfrm>
            <a:off x="3562381" y="4307492"/>
            <a:ext cx="1630841" cy="368004"/>
            <a:chOff x="3583756" y="4601385"/>
            <a:chExt cx="1630841" cy="58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7A06A3-6AED-4A2D-8D2C-4748B15B260B}"/>
                </a:ext>
              </a:extLst>
            </p:cNvPr>
            <p:cNvSpPr/>
            <p:nvPr/>
          </p:nvSpPr>
          <p:spPr>
            <a:xfrm>
              <a:off x="3857137" y="4601385"/>
              <a:ext cx="1357460" cy="583458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r-FR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PLI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4EC34B5-DFB6-4A01-839C-44916BB04C7B}"/>
                </a:ext>
              </a:extLst>
            </p:cNvPr>
            <p:cNvCxnSpPr>
              <a:cxnSpLocks/>
            </p:cNvCxnSpPr>
            <p:nvPr/>
          </p:nvCxnSpPr>
          <p:spPr>
            <a:xfrm>
              <a:off x="3583756" y="4872032"/>
              <a:ext cx="289799" cy="0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B297447-6D58-487A-9152-FA771FE0F5CD}"/>
              </a:ext>
            </a:extLst>
          </p:cNvPr>
          <p:cNvCxnSpPr>
            <a:cxnSpLocks/>
          </p:cNvCxnSpPr>
          <p:nvPr/>
        </p:nvCxnSpPr>
        <p:spPr>
          <a:xfrm>
            <a:off x="3562381" y="4966215"/>
            <a:ext cx="289799" cy="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348D4AF-3005-4594-BD9E-A8AEAAB1B3DC}"/>
              </a:ext>
            </a:extLst>
          </p:cNvPr>
          <p:cNvCxnSpPr>
            <a:cxnSpLocks/>
          </p:cNvCxnSpPr>
          <p:nvPr/>
        </p:nvCxnSpPr>
        <p:spPr>
          <a:xfrm>
            <a:off x="3581235" y="5669597"/>
            <a:ext cx="289799" cy="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ECD0991-226E-40EC-8CA6-C019A56EEC2F}"/>
              </a:ext>
            </a:extLst>
          </p:cNvPr>
          <p:cNvCxnSpPr>
            <a:cxnSpLocks/>
          </p:cNvCxnSpPr>
          <p:nvPr/>
        </p:nvCxnSpPr>
        <p:spPr>
          <a:xfrm>
            <a:off x="442970" y="3713451"/>
            <a:ext cx="0" cy="470396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CA1C54C-5778-4523-8C7C-14F1A087B7B6}"/>
              </a:ext>
            </a:extLst>
          </p:cNvPr>
          <p:cNvCxnSpPr>
            <a:cxnSpLocks/>
          </p:cNvCxnSpPr>
          <p:nvPr/>
        </p:nvCxnSpPr>
        <p:spPr>
          <a:xfrm>
            <a:off x="442970" y="4183847"/>
            <a:ext cx="289799" cy="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2AA0E21-99E3-4280-9E99-AF8113892B4B}"/>
              </a:ext>
            </a:extLst>
          </p:cNvPr>
          <p:cNvSpPr/>
          <p:nvPr/>
        </p:nvSpPr>
        <p:spPr>
          <a:xfrm>
            <a:off x="138777" y="5791336"/>
            <a:ext cx="457182" cy="215444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5FA8EAF-7FE2-4AB7-9E71-EA65E5759AC6}"/>
              </a:ext>
            </a:extLst>
          </p:cNvPr>
          <p:cNvCxnSpPr/>
          <p:nvPr/>
        </p:nvCxnSpPr>
        <p:spPr>
          <a:xfrm>
            <a:off x="864221" y="2826384"/>
            <a:ext cx="6651314" cy="0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8C5E52D-D44F-4DC5-AA87-B2422DA711C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3308365" y="2254777"/>
            <a:ext cx="1619332" cy="1875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B228C04-3E20-4DEA-9483-40A8C9A0ED2B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4119175" y="934807"/>
            <a:ext cx="7955" cy="2103122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C93B3C57-F4DD-4A62-B123-5FADD1FDAD8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512050" y="2855956"/>
            <a:ext cx="3485" cy="181973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F16771C-1E44-40EE-8F7E-1D02B9B93842}"/>
              </a:ext>
            </a:extLst>
          </p:cNvPr>
          <p:cNvCxnSpPr>
            <a:cxnSpLocks/>
          </p:cNvCxnSpPr>
          <p:nvPr/>
        </p:nvCxnSpPr>
        <p:spPr>
          <a:xfrm>
            <a:off x="848876" y="2829243"/>
            <a:ext cx="3485" cy="181973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3B53313-6979-4AE2-BFAB-5865433F5962}"/>
              </a:ext>
            </a:extLst>
          </p:cNvPr>
          <p:cNvCxnSpPr/>
          <p:nvPr/>
        </p:nvCxnSpPr>
        <p:spPr>
          <a:xfrm>
            <a:off x="3321123" y="1377489"/>
            <a:ext cx="1619332" cy="0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BC7E57C-979F-4713-9099-9C93374AA12E}"/>
              </a:ext>
            </a:extLst>
          </p:cNvPr>
          <p:cNvSpPr/>
          <p:nvPr/>
        </p:nvSpPr>
        <p:spPr>
          <a:xfrm>
            <a:off x="3846298" y="6019869"/>
            <a:ext cx="1357460" cy="583458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PTM </a:t>
            </a:r>
            <a:r>
              <a:rPr lang="fr-FR" sz="1600" kern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HiMic</a:t>
            </a:r>
            <a:endParaRPr lang="fr-FR" sz="1600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(SFR </a:t>
            </a:r>
            <a:r>
              <a:rPr lang="fr-FR" sz="1400" kern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QuaSaV</a:t>
            </a:r>
            <a:r>
              <a:rPr lang="fr-FR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CEC6E16-A450-4ECD-86EB-7B8ABD8F33C9}"/>
              </a:ext>
            </a:extLst>
          </p:cNvPr>
          <p:cNvCxnSpPr>
            <a:cxnSpLocks/>
          </p:cNvCxnSpPr>
          <p:nvPr/>
        </p:nvCxnSpPr>
        <p:spPr>
          <a:xfrm>
            <a:off x="3556499" y="6176856"/>
            <a:ext cx="289799" cy="0"/>
          </a:xfrm>
          <a:prstGeom prst="line">
            <a:avLst/>
          </a:prstGeom>
          <a:noFill/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E852442-C084-409E-A83D-24B788AE639D}"/>
              </a:ext>
            </a:extLst>
          </p:cNvPr>
          <p:cNvGrpSpPr/>
          <p:nvPr/>
        </p:nvGrpSpPr>
        <p:grpSpPr>
          <a:xfrm>
            <a:off x="7308320" y="4249989"/>
            <a:ext cx="1637244" cy="627598"/>
            <a:chOff x="8126944" y="4249989"/>
            <a:chExt cx="1637244" cy="6275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226372-AF37-4DD2-A44A-E804C3639D06}"/>
                </a:ext>
              </a:extLst>
            </p:cNvPr>
            <p:cNvSpPr/>
            <p:nvPr/>
          </p:nvSpPr>
          <p:spPr>
            <a:xfrm>
              <a:off x="8126944" y="4450527"/>
              <a:ext cx="1637244" cy="42706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Pôle Informatique</a:t>
              </a: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2D164E7-9A49-4A52-BD6C-41A59943BA92}"/>
                </a:ext>
              </a:extLst>
            </p:cNvPr>
            <p:cNvCxnSpPr>
              <a:cxnSpLocks/>
              <a:stCxn id="23" idx="2"/>
              <a:endCxn id="54" idx="0"/>
            </p:cNvCxnSpPr>
            <p:nvPr/>
          </p:nvCxnSpPr>
          <p:spPr>
            <a:xfrm>
              <a:off x="8938068" y="4249989"/>
              <a:ext cx="7498" cy="200538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B9A891D0-7411-4868-A180-B81C750B2099}"/>
              </a:ext>
            </a:extLst>
          </p:cNvPr>
          <p:cNvGrpSpPr/>
          <p:nvPr/>
        </p:nvGrpSpPr>
        <p:grpSpPr>
          <a:xfrm>
            <a:off x="7018521" y="5527820"/>
            <a:ext cx="1927047" cy="427060"/>
            <a:chOff x="9076085" y="5586038"/>
            <a:chExt cx="1927047" cy="42706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B7EC3-C075-4D1C-9D04-0DFD3AFA5DB6}"/>
                </a:ext>
              </a:extLst>
            </p:cNvPr>
            <p:cNvSpPr/>
            <p:nvPr/>
          </p:nvSpPr>
          <p:spPr>
            <a:xfrm>
              <a:off x="9365884" y="5586038"/>
              <a:ext cx="1637248" cy="42706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Groupe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Communication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A3EE3ED-202D-4D82-8D03-A908BF184ED4}"/>
                </a:ext>
              </a:extLst>
            </p:cNvPr>
            <p:cNvCxnSpPr>
              <a:cxnSpLocks/>
            </p:cNvCxnSpPr>
            <p:nvPr/>
          </p:nvCxnSpPr>
          <p:spPr>
            <a:xfrm>
              <a:off x="9076085" y="5799568"/>
              <a:ext cx="289799" cy="0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05779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3D336CB-A170-4BEC-B559-41E6A1676369}"/>
              </a:ext>
            </a:extLst>
          </p:cNvPr>
          <p:cNvGrpSpPr/>
          <p:nvPr/>
        </p:nvGrpSpPr>
        <p:grpSpPr>
          <a:xfrm>
            <a:off x="125242" y="316609"/>
            <a:ext cx="8740162" cy="5763790"/>
            <a:chOff x="125242" y="316609"/>
            <a:chExt cx="8740162" cy="576379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997504C2-B3D5-439E-A3E8-AFFA3B04A5BD}"/>
                </a:ext>
              </a:extLst>
            </p:cNvPr>
            <p:cNvSpPr/>
            <p:nvPr/>
          </p:nvSpPr>
          <p:spPr bwMode="auto">
            <a:xfrm rot="19512965">
              <a:off x="2333440" y="1130030"/>
              <a:ext cx="2071031" cy="4571624"/>
            </a:xfrm>
            <a:prstGeom prst="ellipse">
              <a:avLst/>
            </a:prstGeom>
            <a:solidFill>
              <a:srgbClr val="FFDDF4">
                <a:alpha val="4902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1CB420EE-952C-4B31-9433-B0FC24EE3438}"/>
                </a:ext>
              </a:extLst>
            </p:cNvPr>
            <p:cNvSpPr/>
            <p:nvPr/>
          </p:nvSpPr>
          <p:spPr bwMode="auto">
            <a:xfrm>
              <a:off x="3619064" y="1275121"/>
              <a:ext cx="2235994" cy="3943983"/>
            </a:xfrm>
            <a:prstGeom prst="ellipse">
              <a:avLst/>
            </a:prstGeom>
            <a:solidFill>
              <a:srgbClr val="DAFFD5">
                <a:alpha val="48627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45A7B8F8-6648-4491-8BFF-3986CDB7BDC5}"/>
                </a:ext>
              </a:extLst>
            </p:cNvPr>
            <p:cNvSpPr/>
            <p:nvPr/>
          </p:nvSpPr>
          <p:spPr bwMode="auto">
            <a:xfrm rot="1392685" flipH="1">
              <a:off x="5073019" y="1336787"/>
              <a:ext cx="1787216" cy="4154661"/>
            </a:xfrm>
            <a:prstGeom prst="ellipse">
              <a:avLst/>
            </a:prstGeom>
            <a:solidFill>
              <a:srgbClr val="FECE66">
                <a:alpha val="4902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7C4805D4-203C-4854-B297-28333A2B34E9}"/>
                </a:ext>
              </a:extLst>
            </p:cNvPr>
            <p:cNvSpPr/>
            <p:nvPr/>
          </p:nvSpPr>
          <p:spPr bwMode="auto">
            <a:xfrm rot="5400000" flipH="1">
              <a:off x="3889305" y="3800263"/>
              <a:ext cx="1810838" cy="2356526"/>
            </a:xfrm>
            <a:prstGeom prst="ellipse">
              <a:avLst/>
            </a:prstGeom>
            <a:solidFill>
              <a:srgbClr val="C9FFFF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09EF2BC-5CEE-4BC1-8958-3F12433E082D}"/>
                </a:ext>
              </a:extLst>
            </p:cNvPr>
            <p:cNvSpPr txBox="1"/>
            <p:nvPr/>
          </p:nvSpPr>
          <p:spPr>
            <a:xfrm>
              <a:off x="1894222" y="316609"/>
              <a:ext cx="5382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9999"/>
                  </a:solidFill>
                  <a:latin typeface="Calibri" panose="020F0502020204030204"/>
                  <a:ea typeface="+mn-ea"/>
                  <a:cs typeface="Arial"/>
                </a:rPr>
                <a:t>Organisation</a:t>
              </a:r>
              <a:r>
                <a:rPr lang="en-US" sz="2400" b="1" dirty="0">
                  <a:solidFill>
                    <a:srgbClr val="009999"/>
                  </a:solidFill>
                  <a:latin typeface="Calibri" panose="020F0502020204030204"/>
                  <a:ea typeface="+mn-ea"/>
                  <a:cs typeface="Arial"/>
                </a:rPr>
                <a:t> </a:t>
              </a:r>
              <a:r>
                <a:rPr lang="en-US" sz="2400" b="1" dirty="0" err="1">
                  <a:solidFill>
                    <a:srgbClr val="009999"/>
                  </a:solidFill>
                  <a:latin typeface="Calibri" panose="020F0502020204030204"/>
                  <a:ea typeface="+mn-ea"/>
                  <a:cs typeface="Arial"/>
                </a:rPr>
                <a:t>scientifique</a:t>
              </a:r>
              <a:r>
                <a:rPr lang="en-US" sz="2400" b="1" dirty="0">
                  <a:solidFill>
                    <a:srgbClr val="009999"/>
                  </a:solidFill>
                  <a:latin typeface="Calibri" panose="020F0502020204030204"/>
                  <a:ea typeface="+mn-ea"/>
                  <a:cs typeface="Arial"/>
                </a:rPr>
                <a:t> et </a:t>
              </a:r>
              <a:r>
                <a:rPr lang="en-US" sz="2400" b="1" dirty="0" err="1">
                  <a:solidFill>
                    <a:srgbClr val="009999"/>
                  </a:solidFill>
                  <a:latin typeface="Calibri" panose="020F0502020204030204"/>
                  <a:ea typeface="+mn-ea"/>
                  <a:cs typeface="Arial"/>
                </a:rPr>
                <a:t>modèles</a:t>
              </a:r>
              <a:endParaRPr lang="en-US" sz="2400" b="1" dirty="0">
                <a:solidFill>
                  <a:srgbClr val="009999"/>
                </a:solidFill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8" name="Rectangle à coins arrondis 28">
              <a:extLst>
                <a:ext uri="{FF2B5EF4-FFF2-40B4-BE49-F238E27FC236}">
                  <a16:creationId xmlns:a16="http://schemas.microsoft.com/office/drawing/2014/main" id="{7BC46C13-7866-4B6E-BCD8-D234C8F80CB1}"/>
                </a:ext>
              </a:extLst>
            </p:cNvPr>
            <p:cNvSpPr/>
            <p:nvPr/>
          </p:nvSpPr>
          <p:spPr>
            <a:xfrm>
              <a:off x="7334556" y="4899843"/>
              <a:ext cx="1415333" cy="202500"/>
            </a:xfrm>
            <a:prstGeom prst="roundRect">
              <a:avLst/>
            </a:prstGeom>
            <a:solidFill>
              <a:srgbClr val="FFFF99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6D1A219-6ED5-4A3F-ADB1-651550BD3A90}"/>
                </a:ext>
              </a:extLst>
            </p:cNvPr>
            <p:cNvSpPr txBox="1"/>
            <p:nvPr/>
          </p:nvSpPr>
          <p:spPr>
            <a:xfrm>
              <a:off x="7276366" y="4890606"/>
              <a:ext cx="15505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/>
                </a:rPr>
                <a:t>Roses &amp; ornementales</a:t>
              </a:r>
            </a:p>
          </p:txBody>
        </p:sp>
        <p:sp>
          <p:nvSpPr>
            <p:cNvPr id="10" name="Rectangle à coins arrondis 30">
              <a:extLst>
                <a:ext uri="{FF2B5EF4-FFF2-40B4-BE49-F238E27FC236}">
                  <a16:creationId xmlns:a16="http://schemas.microsoft.com/office/drawing/2014/main" id="{C7B70491-94EC-4487-9B3C-05F79DAFB618}"/>
                </a:ext>
              </a:extLst>
            </p:cNvPr>
            <p:cNvSpPr/>
            <p:nvPr/>
          </p:nvSpPr>
          <p:spPr>
            <a:xfrm>
              <a:off x="7334556" y="4602523"/>
              <a:ext cx="1415333" cy="222985"/>
            </a:xfrm>
            <a:prstGeom prst="roundRect">
              <a:avLst/>
            </a:prstGeom>
            <a:solidFill>
              <a:srgbClr val="FF9933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1B64842-351D-45DC-A4D6-8138D6AB5152}"/>
                </a:ext>
              </a:extLst>
            </p:cNvPr>
            <p:cNvSpPr txBox="1"/>
            <p:nvPr/>
          </p:nvSpPr>
          <p:spPr>
            <a:xfrm>
              <a:off x="7172601" y="4594675"/>
              <a:ext cx="16928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/>
                </a:rPr>
                <a:t>Fruits &amp; légumes</a:t>
              </a:r>
            </a:p>
          </p:txBody>
        </p:sp>
        <p:sp>
          <p:nvSpPr>
            <p:cNvPr id="12" name="Rectangle à coins arrondis 32">
              <a:extLst>
                <a:ext uri="{FF2B5EF4-FFF2-40B4-BE49-F238E27FC236}">
                  <a16:creationId xmlns:a16="http://schemas.microsoft.com/office/drawing/2014/main" id="{B8F6DE78-E8B5-40DC-8C61-FF1A0F123A15}"/>
                </a:ext>
              </a:extLst>
            </p:cNvPr>
            <p:cNvSpPr/>
            <p:nvPr/>
          </p:nvSpPr>
          <p:spPr>
            <a:xfrm>
              <a:off x="7334556" y="5440252"/>
              <a:ext cx="1415333" cy="230833"/>
            </a:xfrm>
            <a:prstGeom prst="roundRect">
              <a:avLst/>
            </a:prstGeom>
            <a:solidFill>
              <a:srgbClr val="B6B1FF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à coins arrondis 33">
              <a:extLst>
                <a:ext uri="{FF2B5EF4-FFF2-40B4-BE49-F238E27FC236}">
                  <a16:creationId xmlns:a16="http://schemas.microsoft.com/office/drawing/2014/main" id="{CCF8FDD1-8511-42C9-9D2A-14423C1EBB65}"/>
                </a:ext>
              </a:extLst>
            </p:cNvPr>
            <p:cNvSpPr/>
            <p:nvPr/>
          </p:nvSpPr>
          <p:spPr>
            <a:xfrm>
              <a:off x="7334556" y="5175260"/>
              <a:ext cx="1415333" cy="201870"/>
            </a:xfrm>
            <a:prstGeom prst="roundRect">
              <a:avLst/>
            </a:prstGeom>
            <a:solidFill>
              <a:srgbClr val="6699FF">
                <a:alpha val="49020"/>
              </a:srgb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FBA8A25-952E-4004-9650-30DDA0F8DBEB}"/>
                </a:ext>
              </a:extLst>
            </p:cNvPr>
            <p:cNvSpPr txBox="1"/>
            <p:nvPr/>
          </p:nvSpPr>
          <p:spPr>
            <a:xfrm>
              <a:off x="7311949" y="5162777"/>
              <a:ext cx="146054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/>
                </a:rPr>
                <a:t>Semences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CB2E73E-624B-4353-97CF-85E22D457FEF}"/>
                </a:ext>
              </a:extLst>
            </p:cNvPr>
            <p:cNvSpPr txBox="1"/>
            <p:nvPr/>
          </p:nvSpPr>
          <p:spPr>
            <a:xfrm>
              <a:off x="7342419" y="5440252"/>
              <a:ext cx="13996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/>
                </a:rPr>
                <a:t>Agents Pathogènes 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4BC6B08E-ED0C-4D3D-A711-44B5EA28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9718" y="884935"/>
              <a:ext cx="1071367" cy="514256"/>
            </a:xfrm>
            <a:prstGeom prst="rect">
              <a:avLst/>
            </a:prstGeom>
          </p:spPr>
        </p:pic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E80E1F00-A5CF-4D61-A491-BF19A11DDA96}"/>
                </a:ext>
              </a:extLst>
            </p:cNvPr>
            <p:cNvSpPr/>
            <p:nvPr/>
          </p:nvSpPr>
          <p:spPr>
            <a:xfrm>
              <a:off x="144711" y="4153482"/>
              <a:ext cx="2272136" cy="1810837"/>
            </a:xfrm>
            <a:prstGeom prst="roundRect">
              <a:avLst/>
            </a:prstGeom>
            <a:solidFill>
              <a:srgbClr val="ECED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1D6090B-C0AB-4C5E-BCD3-2DFD31A0CE62}"/>
                </a:ext>
              </a:extLst>
            </p:cNvPr>
            <p:cNvSpPr txBox="1"/>
            <p:nvPr/>
          </p:nvSpPr>
          <p:spPr>
            <a:xfrm>
              <a:off x="169861" y="4417576"/>
              <a:ext cx="2042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Arial"/>
                </a:rPr>
                <a:t>14 équipes de recherche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Arial"/>
                </a:rPr>
                <a:t>1 ISC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Arial"/>
                </a:rPr>
                <a:t>1 équipe administrative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Arial"/>
                </a:rPr>
                <a:t>3 CRB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762C320-2E4A-4BB7-AA67-5C8F8884A05F}"/>
                </a:ext>
              </a:extLst>
            </p:cNvPr>
            <p:cNvSpPr txBox="1"/>
            <p:nvPr/>
          </p:nvSpPr>
          <p:spPr>
            <a:xfrm>
              <a:off x="347812" y="4157608"/>
              <a:ext cx="19497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/>
                </a:rPr>
                <a:t>Carte d’identité de l’IRHS</a:t>
              </a:r>
            </a:p>
          </p:txBody>
        </p:sp>
        <p:sp>
          <p:nvSpPr>
            <p:cNvPr id="69" name="ZoneTexte 4">
              <a:extLst>
                <a:ext uri="{FF2B5EF4-FFF2-40B4-BE49-F238E27FC236}">
                  <a16:creationId xmlns:a16="http://schemas.microsoft.com/office/drawing/2014/main" id="{8DADA301-5F98-4BD4-BF80-5CB2EA7CB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2" y="5014616"/>
              <a:ext cx="285155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u="sng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Comité de direction</a:t>
              </a: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: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JACQUES Marie-Agnès INRAE SPE 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(</a:t>
              </a:r>
              <a:r>
                <a:rPr lang="fr-FR" sz="900" i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Dir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)</a:t>
              </a:r>
              <a:endParaRPr lang="fr-FR" sz="900" dirty="0">
                <a:solidFill>
                  <a:prstClr val="black"/>
                </a:solidFill>
                <a:latin typeface="Calibri" panose="020F0502020204030204"/>
                <a:ea typeface="Verdana" charset="0"/>
                <a:cs typeface="Verdana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BALZERGUE Sandrine INRAE BAP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(</a:t>
              </a:r>
              <a:r>
                <a:rPr lang="fr-FR" sz="900" i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Dir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. adjointe)</a:t>
              </a: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GEOFFRIAU Emmanuel IA-RA 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(</a:t>
              </a:r>
              <a:r>
                <a:rPr lang="fr-FR" sz="900" i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Dir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. adjoint)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latin typeface="Calibri" panose="020F0502020204030204"/>
                  <a:ea typeface="Verdana" charset="0"/>
                  <a:cs typeface="Verdana" charset="0"/>
                </a:rPr>
                <a:t>SIMONEAU Philippe UA 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(</a:t>
              </a:r>
              <a:r>
                <a:rPr lang="fr-FR" sz="900" i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Dir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. adjoint)</a:t>
              </a: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 </a:t>
              </a:r>
              <a:endParaRPr lang="fr-FR" sz="9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Verdana" charset="0"/>
                <a:cs typeface="Verdana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solidFill>
                    <a:srgbClr val="000000"/>
                  </a:solidFill>
                  <a:latin typeface="Calibri" panose="020F0502020204030204"/>
                  <a:ea typeface="Verdana" charset="0"/>
                  <a:cs typeface="Verdana" charset="0"/>
                </a:rPr>
                <a:t>VANDAELE Patricia INRAE BAP 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(</a:t>
              </a:r>
              <a:r>
                <a:rPr lang="fr-FR" sz="900" i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Dir</a:t>
              </a:r>
              <a:r>
                <a:rPr lang="fr-FR" sz="900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  <a:ea typeface="Verdana" charset="0"/>
                  <a:cs typeface="Verdana" charset="0"/>
                </a:rPr>
                <a:t>. adjointe)</a:t>
              </a: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Verdana" charset="0"/>
                  <a:cs typeface="Verdana" charset="0"/>
                </a:rPr>
                <a:t> </a:t>
              </a:r>
              <a:endParaRPr lang="fr-FR" sz="900" dirty="0">
                <a:solidFill>
                  <a:srgbClr val="000000"/>
                </a:solidFill>
                <a:latin typeface="Calibri" panose="020F0502020204030204"/>
                <a:ea typeface="Verdana" charset="0"/>
                <a:cs typeface="Verdana" charset="0"/>
              </a:endParaRPr>
            </a:p>
          </p:txBody>
        </p:sp>
        <p:sp>
          <p:nvSpPr>
            <p:cNvPr id="36" name="Rectangle à coins arrondis 43">
              <a:extLst>
                <a:ext uri="{FF2B5EF4-FFF2-40B4-BE49-F238E27FC236}">
                  <a16:creationId xmlns:a16="http://schemas.microsoft.com/office/drawing/2014/main" id="{2A0059CB-9819-45AE-A797-9EB057B28BA8}"/>
                </a:ext>
              </a:extLst>
            </p:cNvPr>
            <p:cNvSpPr/>
            <p:nvPr/>
          </p:nvSpPr>
          <p:spPr>
            <a:xfrm rot="20617962">
              <a:off x="3496157" y="3161040"/>
              <a:ext cx="1007851" cy="205173"/>
            </a:xfrm>
            <a:prstGeom prst="roundRect">
              <a:avLst/>
            </a:prstGeom>
            <a:solidFill>
              <a:srgbClr val="FDFF8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rPr>
                <a:t>STREMHO</a:t>
              </a:r>
            </a:p>
          </p:txBody>
        </p:sp>
        <p:sp>
          <p:nvSpPr>
            <p:cNvPr id="37" name="Rectangle à coins arrondis 44">
              <a:extLst>
                <a:ext uri="{FF2B5EF4-FFF2-40B4-BE49-F238E27FC236}">
                  <a16:creationId xmlns:a16="http://schemas.microsoft.com/office/drawing/2014/main" id="{C256752F-C056-4B83-9AE3-23FC494BD422}"/>
                </a:ext>
              </a:extLst>
            </p:cNvPr>
            <p:cNvSpPr/>
            <p:nvPr/>
          </p:nvSpPr>
          <p:spPr>
            <a:xfrm>
              <a:off x="4971789" y="2871559"/>
              <a:ext cx="1016486" cy="170357"/>
            </a:xfrm>
            <a:prstGeom prst="roundRect">
              <a:avLst/>
            </a:prstGeom>
            <a:solidFill>
              <a:srgbClr val="FFA15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ECOFUN</a:t>
              </a:r>
            </a:p>
          </p:txBody>
        </p:sp>
        <p:sp>
          <p:nvSpPr>
            <p:cNvPr id="38" name="Rectangle à coins arrondis 45">
              <a:extLst>
                <a:ext uri="{FF2B5EF4-FFF2-40B4-BE49-F238E27FC236}">
                  <a16:creationId xmlns:a16="http://schemas.microsoft.com/office/drawing/2014/main" id="{D282B035-1584-4679-9CD6-9AD9D2FAD252}"/>
                </a:ext>
              </a:extLst>
            </p:cNvPr>
            <p:cNvSpPr/>
            <p:nvPr/>
          </p:nvSpPr>
          <p:spPr>
            <a:xfrm>
              <a:off x="4296463" y="2519426"/>
              <a:ext cx="955157" cy="213464"/>
            </a:xfrm>
            <a:prstGeom prst="roundRect">
              <a:avLst/>
            </a:prstGeom>
            <a:solidFill>
              <a:srgbClr val="B6B1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 err="1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FungiSem</a:t>
              </a:r>
              <a:endParaRPr lang="fr-FR" sz="1050" dirty="0">
                <a:solidFill>
                  <a:prstClr val="black"/>
                </a:solidFill>
                <a:latin typeface="Calibri" panose="020F0502020204030204"/>
                <a:ea typeface="Arial" charset="0"/>
                <a:cs typeface="Arial" charset="0"/>
              </a:endParaRPr>
            </a:p>
          </p:txBody>
        </p:sp>
        <p:sp>
          <p:nvSpPr>
            <p:cNvPr id="41" name="Rectangle à coins arrondis 48">
              <a:extLst>
                <a:ext uri="{FF2B5EF4-FFF2-40B4-BE49-F238E27FC236}">
                  <a16:creationId xmlns:a16="http://schemas.microsoft.com/office/drawing/2014/main" id="{922320E6-0D40-4E10-B2D4-9AD7E734BAF6}"/>
                </a:ext>
              </a:extLst>
            </p:cNvPr>
            <p:cNvSpPr/>
            <p:nvPr/>
          </p:nvSpPr>
          <p:spPr>
            <a:xfrm rot="20617962">
              <a:off x="3586031" y="3403455"/>
              <a:ext cx="1016486" cy="230420"/>
            </a:xfrm>
            <a:prstGeom prst="roundRect">
              <a:avLst/>
            </a:prstGeom>
            <a:solidFill>
              <a:srgbClr val="FF99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white"/>
                  </a:solidFill>
                  <a:latin typeface="Calibri" panose="020F0502020204030204"/>
                  <a:cs typeface="Arial"/>
                </a:rPr>
                <a:t>   </a:t>
              </a: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cs typeface="Arial"/>
                </a:rPr>
                <a:t>VALEMA</a:t>
              </a:r>
            </a:p>
          </p:txBody>
        </p:sp>
        <p:grpSp>
          <p:nvGrpSpPr>
            <p:cNvPr id="44" name="Grouper 6">
              <a:extLst>
                <a:ext uri="{FF2B5EF4-FFF2-40B4-BE49-F238E27FC236}">
                  <a16:creationId xmlns:a16="http://schemas.microsoft.com/office/drawing/2014/main" id="{1A395338-6D90-47AF-8644-108A7427B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132" y="3116422"/>
              <a:ext cx="1389483" cy="321584"/>
              <a:chOff x="4990287" y="2738187"/>
              <a:chExt cx="1339352" cy="193264"/>
            </a:xfrm>
          </p:grpSpPr>
          <p:sp>
            <p:nvSpPr>
              <p:cNvPr id="58" name="Rectangle à coins arrondis 65">
                <a:extLst>
                  <a:ext uri="{FF2B5EF4-FFF2-40B4-BE49-F238E27FC236}">
                    <a16:creationId xmlns:a16="http://schemas.microsoft.com/office/drawing/2014/main" id="{8370E507-032F-4C73-9049-83791F0E3D5D}"/>
                  </a:ext>
                </a:extLst>
              </p:cNvPr>
              <p:cNvSpPr/>
              <p:nvPr/>
            </p:nvSpPr>
            <p:spPr>
              <a:xfrm>
                <a:off x="4990287" y="2738187"/>
                <a:ext cx="1339352" cy="193264"/>
              </a:xfrm>
              <a:prstGeom prst="roundRect">
                <a:avLst/>
              </a:prstGeom>
              <a:solidFill>
                <a:srgbClr val="B6B1FF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900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Arial" charset="0"/>
                  </a:rPr>
                  <a:t>  EMERSYS</a:t>
                </a:r>
                <a:endParaRPr lang="fr-FR" sz="900" dirty="0">
                  <a:solidFill>
                    <a:srgbClr val="000090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" name="Rectangle à coins arrondis 66">
                <a:extLst>
                  <a:ext uri="{FF2B5EF4-FFF2-40B4-BE49-F238E27FC236}">
                    <a16:creationId xmlns:a16="http://schemas.microsoft.com/office/drawing/2014/main" id="{28160D88-DE19-46BD-AF13-7FCADE793F77}"/>
                  </a:ext>
                </a:extLst>
              </p:cNvPr>
              <p:cNvSpPr/>
              <p:nvPr/>
            </p:nvSpPr>
            <p:spPr>
              <a:xfrm>
                <a:off x="5620898" y="2765210"/>
                <a:ext cx="689900" cy="139217"/>
              </a:xfrm>
              <a:prstGeom prst="roundRect">
                <a:avLst/>
              </a:prstGeom>
              <a:solidFill>
                <a:srgbClr val="F2F2F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50" dirty="0">
                    <a:solidFill>
                      <a:srgbClr val="000090"/>
                    </a:solidFill>
                    <a:latin typeface="Calibri" panose="020F0502020204030204"/>
                    <a:ea typeface="Arial" pitchFamily="1" charset="0"/>
                    <a:cs typeface="Arial" pitchFamily="1" charset="0"/>
                  </a:rPr>
                  <a:t> CIRM-CFBP</a:t>
                </a:r>
              </a:p>
            </p:txBody>
          </p:sp>
        </p:grpSp>
        <p:sp>
          <p:nvSpPr>
            <p:cNvPr id="46" name="Rectangle à coins arrondis 53">
              <a:extLst>
                <a:ext uri="{FF2B5EF4-FFF2-40B4-BE49-F238E27FC236}">
                  <a16:creationId xmlns:a16="http://schemas.microsoft.com/office/drawing/2014/main" id="{C718C997-9CDA-4D86-A7EC-88C40ACC0FEF}"/>
                </a:ext>
              </a:extLst>
            </p:cNvPr>
            <p:cNvSpPr/>
            <p:nvPr/>
          </p:nvSpPr>
          <p:spPr>
            <a:xfrm rot="20602006">
              <a:off x="3392190" y="4149244"/>
              <a:ext cx="1381790" cy="252000"/>
            </a:xfrm>
            <a:prstGeom prst="roundRect">
              <a:avLst/>
            </a:prstGeom>
            <a:solidFill>
              <a:srgbClr val="FFA15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   </a:t>
              </a:r>
              <a:r>
                <a:rPr lang="fr-FR" sz="1050" dirty="0" err="1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ResPom</a:t>
              </a:r>
              <a:endParaRPr lang="fr-FR" sz="1050" dirty="0">
                <a:solidFill>
                  <a:prstClr val="black"/>
                </a:solidFill>
                <a:latin typeface="Calibri" panose="020F0502020204030204"/>
                <a:ea typeface="Arial" charset="0"/>
                <a:cs typeface="Arial" charset="0"/>
              </a:endParaRPr>
            </a:p>
          </p:txBody>
        </p:sp>
        <p:sp>
          <p:nvSpPr>
            <p:cNvPr id="48" name="Rectangle à coins arrondis 55">
              <a:extLst>
                <a:ext uri="{FF2B5EF4-FFF2-40B4-BE49-F238E27FC236}">
                  <a16:creationId xmlns:a16="http://schemas.microsoft.com/office/drawing/2014/main" id="{9DC3BF13-D5C3-4821-9C3A-5177A8836FDC}"/>
                </a:ext>
              </a:extLst>
            </p:cNvPr>
            <p:cNvSpPr/>
            <p:nvPr/>
          </p:nvSpPr>
          <p:spPr>
            <a:xfrm rot="20583906">
              <a:off x="4134381" y="4093399"/>
              <a:ext cx="568167" cy="164639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50" dirty="0" err="1">
                  <a:solidFill>
                    <a:srgbClr val="000090"/>
                  </a:solidFill>
                  <a:latin typeface="Calibri" panose="020F0502020204030204"/>
                  <a:ea typeface="Arial" pitchFamily="1" charset="0"/>
                  <a:cs typeface="Arial" pitchFamily="1" charset="0"/>
                </a:rPr>
                <a:t>RosePom</a:t>
              </a:r>
              <a:endParaRPr lang="fr-FR" sz="750" dirty="0">
                <a:solidFill>
                  <a:srgbClr val="000090"/>
                </a:solidFill>
                <a:latin typeface="Calibri" panose="020F0502020204030204"/>
                <a:ea typeface="Arial" pitchFamily="1" charset="0"/>
                <a:cs typeface="Arial" pitchFamily="1" charset="0"/>
              </a:endParaRPr>
            </a:p>
          </p:txBody>
        </p:sp>
        <p:grpSp>
          <p:nvGrpSpPr>
            <p:cNvPr id="49" name="Grouper 2">
              <a:extLst>
                <a:ext uri="{FF2B5EF4-FFF2-40B4-BE49-F238E27FC236}">
                  <a16:creationId xmlns:a16="http://schemas.microsoft.com/office/drawing/2014/main" id="{48A67CE8-0B75-4DA1-B143-F984D9459E73}"/>
                </a:ext>
              </a:extLst>
            </p:cNvPr>
            <p:cNvGrpSpPr>
              <a:grpSpLocks/>
            </p:cNvGrpSpPr>
            <p:nvPr/>
          </p:nvGrpSpPr>
          <p:grpSpPr bwMode="auto">
            <a:xfrm rot="20617962">
              <a:off x="3089104" y="2643028"/>
              <a:ext cx="1201468" cy="216000"/>
              <a:chOff x="2474961" y="2174614"/>
              <a:chExt cx="1507915" cy="213084"/>
            </a:xfrm>
          </p:grpSpPr>
          <p:sp>
            <p:nvSpPr>
              <p:cNvPr id="52" name="Rectangle à coins arrondis 59">
                <a:extLst>
                  <a:ext uri="{FF2B5EF4-FFF2-40B4-BE49-F238E27FC236}">
                    <a16:creationId xmlns:a16="http://schemas.microsoft.com/office/drawing/2014/main" id="{7F29DA29-92B5-49EF-B6B3-571C479725A5}"/>
                  </a:ext>
                </a:extLst>
              </p:cNvPr>
              <p:cNvSpPr/>
              <p:nvPr/>
            </p:nvSpPr>
            <p:spPr>
              <a:xfrm>
                <a:off x="2474961" y="2174614"/>
                <a:ext cx="1507915" cy="213084"/>
              </a:xfrm>
              <a:prstGeom prst="roundRect">
                <a:avLst/>
              </a:prstGeom>
              <a:solidFill>
                <a:srgbClr val="FF9933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dirty="0">
                    <a:solidFill>
                      <a:prstClr val="black"/>
                    </a:solidFill>
                    <a:latin typeface="Calibri" panose="020F0502020204030204"/>
                    <a:cs typeface="Arial"/>
                  </a:rPr>
                  <a:t>QUARVEG</a:t>
                </a:r>
              </a:p>
            </p:txBody>
          </p:sp>
          <p:sp>
            <p:nvSpPr>
              <p:cNvPr id="53" name="Rectangle à coins arrondis 60">
                <a:extLst>
                  <a:ext uri="{FF2B5EF4-FFF2-40B4-BE49-F238E27FC236}">
                    <a16:creationId xmlns:a16="http://schemas.microsoft.com/office/drawing/2014/main" id="{A55A53E6-2E06-414C-9B59-B59114FF5B4C}"/>
                  </a:ext>
                </a:extLst>
              </p:cNvPr>
              <p:cNvSpPr/>
              <p:nvPr/>
            </p:nvSpPr>
            <p:spPr>
              <a:xfrm>
                <a:off x="3352765" y="2206006"/>
                <a:ext cx="587368" cy="142056"/>
              </a:xfrm>
              <a:prstGeom prst="roundRect">
                <a:avLst/>
              </a:prstGeom>
              <a:solidFill>
                <a:srgbClr val="F2F2F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50" dirty="0" err="1">
                    <a:solidFill>
                      <a:srgbClr val="000090"/>
                    </a:solidFill>
                    <a:latin typeface="Calibri" panose="020F0502020204030204"/>
                    <a:ea typeface="Arial" pitchFamily="1" charset="0"/>
                    <a:cs typeface="Arial" pitchFamily="1" charset="0"/>
                  </a:rPr>
                  <a:t>Carpia</a:t>
                </a:r>
                <a:endParaRPr lang="fr-FR" sz="750" dirty="0">
                  <a:solidFill>
                    <a:srgbClr val="000090"/>
                  </a:solidFill>
                  <a:latin typeface="Calibri" panose="020F0502020204030204"/>
                  <a:ea typeface="Arial" pitchFamily="1" charset="0"/>
                  <a:cs typeface="Arial" pitchFamily="1" charset="0"/>
                </a:endParaRPr>
              </a:p>
            </p:txBody>
          </p:sp>
        </p:grpSp>
        <p:sp>
          <p:nvSpPr>
            <p:cNvPr id="50" name="Rectangle à coins arrondis 57">
              <a:extLst>
                <a:ext uri="{FF2B5EF4-FFF2-40B4-BE49-F238E27FC236}">
                  <a16:creationId xmlns:a16="http://schemas.microsoft.com/office/drawing/2014/main" id="{A0291264-7C7B-4F8E-BD62-894A807251D9}"/>
                </a:ext>
              </a:extLst>
            </p:cNvPr>
            <p:cNvSpPr/>
            <p:nvPr/>
          </p:nvSpPr>
          <p:spPr>
            <a:xfrm rot="20617962">
              <a:off x="3392211" y="2942311"/>
              <a:ext cx="1016486" cy="215503"/>
            </a:xfrm>
            <a:prstGeom prst="roundRect">
              <a:avLst/>
            </a:prstGeom>
            <a:solidFill>
              <a:srgbClr val="FDFF8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rPr>
                <a:t>STRAGENE</a:t>
              </a:r>
            </a:p>
          </p:txBody>
        </p:sp>
        <p:sp>
          <p:nvSpPr>
            <p:cNvPr id="51" name="Rectangle à coins arrondis 58">
              <a:extLst>
                <a:ext uri="{FF2B5EF4-FFF2-40B4-BE49-F238E27FC236}">
                  <a16:creationId xmlns:a16="http://schemas.microsoft.com/office/drawing/2014/main" id="{6497B036-AC18-4078-BAAA-35F65885F9D4}"/>
                </a:ext>
              </a:extLst>
            </p:cNvPr>
            <p:cNvSpPr/>
            <p:nvPr/>
          </p:nvSpPr>
          <p:spPr>
            <a:xfrm>
              <a:off x="4231639" y="5883945"/>
              <a:ext cx="1062124" cy="196454"/>
            </a:xfrm>
            <a:prstGeom prst="roundRect">
              <a:avLst/>
            </a:prstGeom>
            <a:solidFill>
              <a:srgbClr val="C9FFFF">
                <a:alpha val="49020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 err="1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PAiGE</a:t>
              </a:r>
              <a:endParaRPr lang="fr-FR" sz="1050" b="1" dirty="0">
                <a:solidFill>
                  <a:prstClr val="black"/>
                </a:solidFill>
                <a:latin typeface="Calibri" panose="020F0502020204030204"/>
                <a:ea typeface="Arial" charset="0"/>
                <a:cs typeface="Arial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1AD99F3-FFF2-46B0-AA01-0F1893CC7B9F}"/>
                </a:ext>
              </a:extLst>
            </p:cNvPr>
            <p:cNvSpPr/>
            <p:nvPr/>
          </p:nvSpPr>
          <p:spPr>
            <a:xfrm>
              <a:off x="1717405" y="1658671"/>
              <a:ext cx="185285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9933FF"/>
                  </a:solidFill>
                  <a:latin typeface="Calibri" panose="020F0502020204030204" pitchFamily="34" charset="0"/>
                  <a:ea typeface="+mn-ea"/>
                  <a:cs typeface="Arial"/>
                </a:rPr>
                <a:t>A1</a:t>
              </a:r>
            </a:p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rgbClr val="9933FF"/>
                  </a:solidFill>
                  <a:latin typeface="Calibri" panose="020F0502020204030204"/>
                  <a:ea typeface="+mn-ea"/>
                  <a:cs typeface="Arial"/>
                </a:rPr>
                <a:t>Mécanismes de réponse et d’adaptation des plantes à l'environnement biotique et abiotique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D5409F4-5821-4DB5-87E3-E222E7849818}"/>
                </a:ext>
              </a:extLst>
            </p:cNvPr>
            <p:cNvSpPr/>
            <p:nvPr/>
          </p:nvSpPr>
          <p:spPr>
            <a:xfrm>
              <a:off x="3775993" y="1490035"/>
              <a:ext cx="191801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A2</a:t>
              </a:r>
            </a:p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Mécanismes</a:t>
              </a: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 et </a:t>
              </a:r>
              <a:r>
                <a:rPr lang="en-US" sz="12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stratégies</a:t>
              </a: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 de </a:t>
              </a:r>
              <a:r>
                <a:rPr lang="en-US" sz="12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biocontrôle</a:t>
              </a: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 et </a:t>
              </a:r>
              <a:r>
                <a:rPr lang="en-US" sz="12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autres</a:t>
              </a: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 </a:t>
              </a:r>
              <a:r>
                <a:rPr lang="en-US" sz="12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méthodes</a:t>
              </a:r>
              <a:r>
                <a:rPr lang="en-US" sz="1200" b="1" dirty="0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 alternatives aux intrants </a:t>
              </a:r>
              <a:r>
                <a:rPr lang="en-US" sz="12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+mn-ea"/>
                  <a:cs typeface="Arial"/>
                </a:rPr>
                <a:t>chimiques</a:t>
              </a:r>
              <a:endParaRPr lang="en-US" sz="1200" b="1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CA7FEA-5F60-45C8-A2C8-7A957E75EC2E}"/>
                </a:ext>
              </a:extLst>
            </p:cNvPr>
            <p:cNvSpPr/>
            <p:nvPr/>
          </p:nvSpPr>
          <p:spPr>
            <a:xfrm>
              <a:off x="5543566" y="1735922"/>
              <a:ext cx="167355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0019"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A3</a:t>
              </a:r>
            </a:p>
            <a:p>
              <a:pPr marL="150019"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Histoires</a:t>
              </a:r>
              <a:r>
                <a:rPr lang="en-US" sz="1200" b="1" dirty="0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 </a:t>
              </a:r>
              <a:r>
                <a:rPr lang="en-US" sz="1200" b="1" dirty="0" err="1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évolutives</a:t>
              </a:r>
              <a:r>
                <a:rPr lang="en-US" sz="1200" b="1" dirty="0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 des </a:t>
              </a:r>
              <a:r>
                <a:rPr lang="en-US" sz="1200" b="1" dirty="0" err="1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plantes</a:t>
              </a:r>
              <a:r>
                <a:rPr lang="en-US" sz="1200" b="1" dirty="0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 et  </a:t>
              </a:r>
              <a:r>
                <a:rPr lang="en-US" sz="1200" b="1" dirty="0" err="1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microorganismes</a:t>
              </a:r>
              <a:r>
                <a:rPr lang="en-US" sz="1200" b="1" dirty="0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 </a:t>
              </a:r>
              <a:r>
                <a:rPr lang="en-US" sz="1200" b="1" dirty="0" err="1">
                  <a:solidFill>
                    <a:srgbClr val="996600"/>
                  </a:solidFill>
                  <a:latin typeface="Calibri" panose="020F0502020204030204" pitchFamily="34" charset="0"/>
                  <a:ea typeface="+mn-ea"/>
                  <a:cs typeface="Arial"/>
                </a:rPr>
                <a:t>associés</a:t>
              </a:r>
              <a:endParaRPr lang="en-US" sz="1200" b="1" dirty="0">
                <a:solidFill>
                  <a:srgbClr val="996600"/>
                </a:solidFill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42" name="Rectangle à coins arrondis 49">
              <a:extLst>
                <a:ext uri="{FF2B5EF4-FFF2-40B4-BE49-F238E27FC236}">
                  <a16:creationId xmlns:a16="http://schemas.microsoft.com/office/drawing/2014/main" id="{A744CBF0-B73E-4233-BE8E-D411E0EF8862}"/>
                </a:ext>
              </a:extLst>
            </p:cNvPr>
            <p:cNvSpPr/>
            <p:nvPr/>
          </p:nvSpPr>
          <p:spPr>
            <a:xfrm rot="20636743">
              <a:off x="3499473" y="4332842"/>
              <a:ext cx="2093660" cy="242007"/>
            </a:xfrm>
            <a:prstGeom prst="roundRect">
              <a:avLst/>
            </a:prstGeom>
            <a:solidFill>
              <a:srgbClr val="CCFF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BIDEFI</a:t>
              </a:r>
            </a:p>
          </p:txBody>
        </p:sp>
        <p:sp>
          <p:nvSpPr>
            <p:cNvPr id="60" name="Rectangle à coins arrondis 67">
              <a:extLst>
                <a:ext uri="{FF2B5EF4-FFF2-40B4-BE49-F238E27FC236}">
                  <a16:creationId xmlns:a16="http://schemas.microsoft.com/office/drawing/2014/main" id="{715D61F8-ABB6-4F2B-BD33-08463FFC5B1B}"/>
                </a:ext>
              </a:extLst>
            </p:cNvPr>
            <p:cNvSpPr/>
            <p:nvPr/>
          </p:nvSpPr>
          <p:spPr bwMode="auto">
            <a:xfrm>
              <a:off x="3596658" y="4985725"/>
              <a:ext cx="975342" cy="263132"/>
            </a:xfrm>
            <a:prstGeom prst="roundRect">
              <a:avLst/>
            </a:prstGeom>
            <a:solidFill>
              <a:srgbClr val="CCFF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IMHORPHEN</a:t>
              </a:r>
            </a:p>
          </p:txBody>
        </p:sp>
        <p:sp>
          <p:nvSpPr>
            <p:cNvPr id="71" name="Rectangle à coins arrondis 67">
              <a:extLst>
                <a:ext uri="{FF2B5EF4-FFF2-40B4-BE49-F238E27FC236}">
                  <a16:creationId xmlns:a16="http://schemas.microsoft.com/office/drawing/2014/main" id="{1FB3074D-99BA-4D08-92F9-F47C1416F39D}"/>
                </a:ext>
              </a:extLst>
            </p:cNvPr>
            <p:cNvSpPr/>
            <p:nvPr/>
          </p:nvSpPr>
          <p:spPr bwMode="auto">
            <a:xfrm>
              <a:off x="5088837" y="4985095"/>
              <a:ext cx="891626" cy="255401"/>
            </a:xfrm>
            <a:prstGeom prst="roundRect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PHENOTIC</a:t>
              </a:r>
            </a:p>
          </p:txBody>
        </p:sp>
        <p:sp>
          <p:nvSpPr>
            <p:cNvPr id="66" name="Rectangle à coins arrondis 53">
              <a:extLst>
                <a:ext uri="{FF2B5EF4-FFF2-40B4-BE49-F238E27FC236}">
                  <a16:creationId xmlns:a16="http://schemas.microsoft.com/office/drawing/2014/main" id="{EFA5F367-E000-405E-A4DF-AFFD20D2875B}"/>
                </a:ext>
              </a:extLst>
            </p:cNvPr>
            <p:cNvSpPr/>
            <p:nvPr/>
          </p:nvSpPr>
          <p:spPr>
            <a:xfrm rot="21223491">
              <a:off x="3581532" y="3688678"/>
              <a:ext cx="2347408" cy="212098"/>
            </a:xfrm>
            <a:prstGeom prst="roundRect">
              <a:avLst/>
            </a:prstGeom>
            <a:solidFill>
              <a:srgbClr val="FFFF6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   GDO</a:t>
              </a:r>
            </a:p>
          </p:txBody>
        </p:sp>
        <p:sp>
          <p:nvSpPr>
            <p:cNvPr id="67" name="Rectangle à coins arrondis 64">
              <a:extLst>
                <a:ext uri="{FF2B5EF4-FFF2-40B4-BE49-F238E27FC236}">
                  <a16:creationId xmlns:a16="http://schemas.microsoft.com/office/drawing/2014/main" id="{73DB7321-5FBE-48B8-B339-D2DE7243E78A}"/>
                </a:ext>
              </a:extLst>
            </p:cNvPr>
            <p:cNvSpPr/>
            <p:nvPr/>
          </p:nvSpPr>
          <p:spPr bwMode="auto">
            <a:xfrm rot="21236165">
              <a:off x="5292202" y="3621927"/>
              <a:ext cx="577524" cy="154578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50" dirty="0" err="1">
                  <a:solidFill>
                    <a:srgbClr val="000090"/>
                  </a:solidFill>
                  <a:latin typeface="Calibri" panose="020F0502020204030204"/>
                  <a:ea typeface="Arial" pitchFamily="1" charset="0"/>
                  <a:cs typeface="Arial" pitchFamily="1" charset="0"/>
                </a:rPr>
                <a:t>RosePom</a:t>
              </a:r>
              <a:endParaRPr lang="fr-FR" sz="750" dirty="0">
                <a:solidFill>
                  <a:srgbClr val="000090"/>
                </a:solidFill>
                <a:latin typeface="Calibri" panose="020F0502020204030204"/>
                <a:ea typeface="Arial" pitchFamily="1" charset="0"/>
                <a:cs typeface="Arial" pitchFamily="1" charset="0"/>
              </a:endParaRPr>
            </a:p>
          </p:txBody>
        </p:sp>
        <p:grpSp>
          <p:nvGrpSpPr>
            <p:cNvPr id="47" name="Grouper 3">
              <a:extLst>
                <a:ext uri="{FF2B5EF4-FFF2-40B4-BE49-F238E27FC236}">
                  <a16:creationId xmlns:a16="http://schemas.microsoft.com/office/drawing/2014/main" id="{6D03A37F-6892-4836-97AB-844F6BB2A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4734" y="4712222"/>
              <a:ext cx="1311642" cy="246476"/>
              <a:chOff x="2616320" y="3376507"/>
              <a:chExt cx="1591721" cy="368330"/>
            </a:xfrm>
          </p:grpSpPr>
          <p:sp>
            <p:nvSpPr>
              <p:cNvPr id="54" name="Rectangle à coins arrondis 61">
                <a:extLst>
                  <a:ext uri="{FF2B5EF4-FFF2-40B4-BE49-F238E27FC236}">
                    <a16:creationId xmlns:a16="http://schemas.microsoft.com/office/drawing/2014/main" id="{F8357154-D223-4AA3-A6A5-A11769953E06}"/>
                  </a:ext>
                </a:extLst>
              </p:cNvPr>
              <p:cNvSpPr/>
              <p:nvPr/>
            </p:nvSpPr>
            <p:spPr>
              <a:xfrm>
                <a:off x="2616320" y="3376507"/>
                <a:ext cx="1591721" cy="368330"/>
              </a:xfrm>
              <a:prstGeom prst="roundRect">
                <a:avLst/>
              </a:prstGeom>
              <a:solidFill>
                <a:srgbClr val="FFA15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dirty="0">
                    <a:solidFill>
                      <a:prstClr val="black"/>
                    </a:solidFill>
                    <a:latin typeface="Calibri" panose="020F0502020204030204"/>
                    <a:ea typeface="Arial" charset="0"/>
                    <a:cs typeface="Arial" charset="0"/>
                  </a:rPr>
                  <a:t>VADIPOM </a:t>
                </a:r>
              </a:p>
            </p:txBody>
          </p:sp>
          <p:sp>
            <p:nvSpPr>
              <p:cNvPr id="55" name="Rectangle à coins arrondis 62">
                <a:extLst>
                  <a:ext uri="{FF2B5EF4-FFF2-40B4-BE49-F238E27FC236}">
                    <a16:creationId xmlns:a16="http://schemas.microsoft.com/office/drawing/2014/main" id="{51F4F630-A0AE-4EE5-87D2-E2B098E55EEE}"/>
                  </a:ext>
                </a:extLst>
              </p:cNvPr>
              <p:cNvSpPr/>
              <p:nvPr/>
            </p:nvSpPr>
            <p:spPr>
              <a:xfrm>
                <a:off x="3466605" y="3416431"/>
                <a:ext cx="720631" cy="290070"/>
              </a:xfrm>
              <a:prstGeom prst="roundRect">
                <a:avLst/>
              </a:prstGeom>
              <a:solidFill>
                <a:srgbClr val="F2F2F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50" dirty="0" err="1">
                    <a:solidFill>
                      <a:srgbClr val="000090"/>
                    </a:solidFill>
                    <a:latin typeface="Calibri" panose="020F0502020204030204"/>
                    <a:ea typeface="Arial" pitchFamily="1" charset="0"/>
                    <a:cs typeface="Arial" pitchFamily="1" charset="0"/>
                  </a:rPr>
                  <a:t>RosePom</a:t>
                </a:r>
                <a:endParaRPr lang="fr-FR" sz="750" dirty="0">
                  <a:solidFill>
                    <a:srgbClr val="000090"/>
                  </a:solidFill>
                  <a:latin typeface="Calibri" panose="020F0502020204030204"/>
                  <a:ea typeface="Arial" pitchFamily="1" charset="0"/>
                  <a:cs typeface="Arial" pitchFamily="1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BB06E0B-82C5-464C-AE19-163803A8F040}"/>
                </a:ext>
              </a:extLst>
            </p:cNvPr>
            <p:cNvSpPr/>
            <p:nvPr/>
          </p:nvSpPr>
          <p:spPr>
            <a:xfrm>
              <a:off x="3099624" y="5039841"/>
              <a:ext cx="3460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A4</a:t>
              </a:r>
            </a:p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Recherche </a:t>
              </a:r>
              <a:r>
                <a:rPr lang="en-US" sz="1200" b="1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méthodologique</a:t>
              </a:r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 et </a:t>
              </a:r>
              <a:r>
                <a:rPr lang="en-US" sz="1200" b="1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développement</a:t>
              </a:r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 </a:t>
              </a:r>
              <a:r>
                <a:rPr lang="en-US" sz="1200" b="1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d’outils</a:t>
              </a:r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 </a:t>
              </a:r>
              <a:r>
                <a:rPr lang="en-US" sz="1200" b="1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+mn-ea"/>
                  <a:cs typeface="Arial"/>
                </a:rPr>
                <a:t>innovants</a:t>
              </a:r>
              <a:endParaRPr lang="en-US" sz="1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39" name="Rectangle à coins arrondis 46">
              <a:extLst>
                <a:ext uri="{FF2B5EF4-FFF2-40B4-BE49-F238E27FC236}">
                  <a16:creationId xmlns:a16="http://schemas.microsoft.com/office/drawing/2014/main" id="{41110A6E-310D-4DF9-98A2-E6554CA26281}"/>
                </a:ext>
              </a:extLst>
            </p:cNvPr>
            <p:cNvSpPr/>
            <p:nvPr/>
          </p:nvSpPr>
          <p:spPr>
            <a:xfrm>
              <a:off x="2488044" y="3501061"/>
              <a:ext cx="977503" cy="171505"/>
            </a:xfrm>
            <a:prstGeom prst="roundRect">
              <a:avLst/>
            </a:prstGeom>
            <a:solidFill>
              <a:srgbClr val="6699FF">
                <a:alpha val="49020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panose="020F0502020204030204"/>
                  <a:ea typeface="Arial" charset="0"/>
                  <a:cs typeface="Arial" charset="0"/>
                </a:rPr>
                <a:t>SEED</a:t>
              </a:r>
            </a:p>
          </p:txBody>
        </p:sp>
        <p:sp>
          <p:nvSpPr>
            <p:cNvPr id="40" name="Rectangle à coins arrondis 47">
              <a:extLst>
                <a:ext uri="{FF2B5EF4-FFF2-40B4-BE49-F238E27FC236}">
                  <a16:creationId xmlns:a16="http://schemas.microsoft.com/office/drawing/2014/main" id="{03281936-FADC-4908-8275-A5B5312F3D28}"/>
                </a:ext>
              </a:extLst>
            </p:cNvPr>
            <p:cNvSpPr/>
            <p:nvPr/>
          </p:nvSpPr>
          <p:spPr>
            <a:xfrm>
              <a:off x="2212302" y="3180853"/>
              <a:ext cx="1141130" cy="217075"/>
            </a:xfrm>
            <a:prstGeom prst="roundRect">
              <a:avLst/>
            </a:prstGeom>
            <a:solidFill>
              <a:srgbClr val="6699FF">
                <a:alpha val="49020"/>
              </a:srgbClr>
            </a:solidFill>
            <a:ln w="31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rPr>
                <a:t>          SMS</a:t>
              </a:r>
            </a:p>
          </p:txBody>
        </p:sp>
        <p:sp>
          <p:nvSpPr>
            <p:cNvPr id="56" name="Rectangle à coins arrondis 55">
              <a:extLst>
                <a:ext uri="{FF2B5EF4-FFF2-40B4-BE49-F238E27FC236}">
                  <a16:creationId xmlns:a16="http://schemas.microsoft.com/office/drawing/2014/main" id="{77953C56-9446-419D-A27D-58F2BA92C17E}"/>
                </a:ext>
              </a:extLst>
            </p:cNvPr>
            <p:cNvSpPr/>
            <p:nvPr/>
          </p:nvSpPr>
          <p:spPr>
            <a:xfrm>
              <a:off x="2926107" y="3212770"/>
              <a:ext cx="336307" cy="148270"/>
            </a:xfrm>
            <a:prstGeom prst="roundRect">
              <a:avLst/>
            </a:prstGeom>
            <a:solidFill>
              <a:srgbClr val="F2F2F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50" dirty="0">
                  <a:solidFill>
                    <a:srgbClr val="000090"/>
                  </a:solidFill>
                  <a:latin typeface="Calibri" panose="020F0502020204030204"/>
                  <a:ea typeface="Arial" pitchFamily="1" charset="0"/>
                  <a:cs typeface="Arial" pitchFamily="1" charset="0"/>
                </a:rPr>
                <a:t>PLI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36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3583BD9-4FD6-4518-B555-A79330A0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864"/>
            <a:ext cx="9144000" cy="44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140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33184</TotalTime>
  <Words>2865</Words>
  <Application>Microsoft Office PowerPoint</Application>
  <PresentationFormat>Affichage à l'écran (4:3)</PresentationFormat>
  <Paragraphs>448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jean-pierre renou</dc:creator>
  <cp:lastModifiedBy>majacques</cp:lastModifiedBy>
  <cp:revision>437</cp:revision>
  <cp:lastPrinted>2025-01-27T07:04:14Z</cp:lastPrinted>
  <dcterms:created xsi:type="dcterms:W3CDTF">2014-12-30T14:54:57Z</dcterms:created>
  <dcterms:modified xsi:type="dcterms:W3CDTF">2025-02-14T12:05:48Z</dcterms:modified>
</cp:coreProperties>
</file>